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64" r:id="rId3"/>
    <p:sldId id="257" r:id="rId4"/>
    <p:sldId id="265" r:id="rId5"/>
    <p:sldId id="258" r:id="rId6"/>
    <p:sldId id="266" r:id="rId7"/>
    <p:sldId id="259" r:id="rId8"/>
    <p:sldId id="267" r:id="rId9"/>
    <p:sldId id="260" r:id="rId10"/>
    <p:sldId id="269" r:id="rId11"/>
    <p:sldId id="261" r:id="rId12"/>
    <p:sldId id="270" r:id="rId13"/>
    <p:sldId id="262" r:id="rId14"/>
    <p:sldId id="263" r:id="rId15"/>
    <p:sldId id="271" r:id="rId16"/>
    <p:sldId id="274" r:id="rId17"/>
    <p:sldId id="272" r:id="rId18"/>
    <p:sldId id="273"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78D1"/>
    <a:srgbClr val="B7D0EE"/>
    <a:srgbClr val="95D1EC"/>
    <a:srgbClr val="A3E7FF"/>
    <a:srgbClr val="0000FF"/>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14"/>
    <p:restoredTop sz="96911" autoAdjust="0"/>
  </p:normalViewPr>
  <p:slideViewPr>
    <p:cSldViewPr snapToGrid="0" snapToObjects="1">
      <p:cViewPr varScale="1">
        <p:scale>
          <a:sx n="149" d="100"/>
          <a:sy n="149" d="100"/>
        </p:scale>
        <p:origin x="800" y="176"/>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9F3A23-2CB7-7549-853E-AED85F3FF796}" type="datetimeFigureOut">
              <a:rPr lang="en-US" smtClean="0"/>
              <a:t>11/26/15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CBDE0DD-B6EC-E948-8DBB-E8C5019DB41C}" type="slidenum">
              <a:rPr lang="en-US" smtClean="0"/>
              <a:t>‹#›</a:t>
            </a:fld>
            <a:endParaRPr lang="en-US"/>
          </a:p>
        </p:txBody>
      </p:sp>
    </p:spTree>
    <p:extLst>
      <p:ext uri="{BB962C8B-B14F-4D97-AF65-F5344CB8AC3E}">
        <p14:creationId xmlns:p14="http://schemas.microsoft.com/office/powerpoint/2010/main" val="426991055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DE0DD-B6EC-E948-8DBB-E8C5019DB41C}" type="slidenum">
              <a:rPr lang="en-US" smtClean="0"/>
              <a:t>6</a:t>
            </a:fld>
            <a:endParaRPr lang="en-US" dirty="0"/>
          </a:p>
        </p:txBody>
      </p:sp>
    </p:spTree>
    <p:extLst>
      <p:ext uri="{BB962C8B-B14F-4D97-AF65-F5344CB8AC3E}">
        <p14:creationId xmlns:p14="http://schemas.microsoft.com/office/powerpoint/2010/main" val="3297640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24BF0F5-625B-8049-9817-A1E661234F58}" type="datetimeFigureOut">
              <a:rPr lang="en-US" smtClean="0"/>
              <a:t>11/26/15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44DFA4-21F6-7649-93A2-736153D6EFC0}" type="slidenum">
              <a:rPr lang="en-US" smtClean="0"/>
              <a:t>‹#›</a:t>
            </a:fld>
            <a:endParaRPr lang="en-US"/>
          </a:p>
        </p:txBody>
      </p:sp>
    </p:spTree>
    <p:extLst>
      <p:ext uri="{BB962C8B-B14F-4D97-AF65-F5344CB8AC3E}">
        <p14:creationId xmlns:p14="http://schemas.microsoft.com/office/powerpoint/2010/main" val="4270429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24BF0F5-625B-8049-9817-A1E661234F58}" type="datetimeFigureOut">
              <a:rPr lang="en-US" smtClean="0"/>
              <a:t>11/26/15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44DFA4-21F6-7649-93A2-736153D6EFC0}" type="slidenum">
              <a:rPr lang="en-US" smtClean="0"/>
              <a:t>‹#›</a:t>
            </a:fld>
            <a:endParaRPr lang="en-US"/>
          </a:p>
        </p:txBody>
      </p:sp>
    </p:spTree>
    <p:extLst>
      <p:ext uri="{BB962C8B-B14F-4D97-AF65-F5344CB8AC3E}">
        <p14:creationId xmlns:p14="http://schemas.microsoft.com/office/powerpoint/2010/main" val="3492679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24BF0F5-625B-8049-9817-A1E661234F58}" type="datetimeFigureOut">
              <a:rPr lang="en-US" smtClean="0"/>
              <a:t>11/26/15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44DFA4-21F6-7649-93A2-736153D6EFC0}" type="slidenum">
              <a:rPr lang="en-US" smtClean="0"/>
              <a:t>‹#›</a:t>
            </a:fld>
            <a:endParaRPr lang="en-US"/>
          </a:p>
        </p:txBody>
      </p:sp>
    </p:spTree>
    <p:extLst>
      <p:ext uri="{BB962C8B-B14F-4D97-AF65-F5344CB8AC3E}">
        <p14:creationId xmlns:p14="http://schemas.microsoft.com/office/powerpoint/2010/main" val="3381352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24BF0F5-625B-8049-9817-A1E661234F58}" type="datetimeFigureOut">
              <a:rPr lang="en-US" smtClean="0"/>
              <a:t>11/26/15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44DFA4-21F6-7649-93A2-736153D6EFC0}" type="slidenum">
              <a:rPr lang="en-US" smtClean="0"/>
              <a:t>‹#›</a:t>
            </a:fld>
            <a:endParaRPr lang="en-US"/>
          </a:p>
        </p:txBody>
      </p:sp>
    </p:spTree>
    <p:extLst>
      <p:ext uri="{BB962C8B-B14F-4D97-AF65-F5344CB8AC3E}">
        <p14:creationId xmlns:p14="http://schemas.microsoft.com/office/powerpoint/2010/main" val="87761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24BF0F5-625B-8049-9817-A1E661234F58}" type="datetimeFigureOut">
              <a:rPr lang="en-US" smtClean="0"/>
              <a:t>11/26/15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44DFA4-21F6-7649-93A2-736153D6EFC0}" type="slidenum">
              <a:rPr lang="en-US" smtClean="0"/>
              <a:t>‹#›</a:t>
            </a:fld>
            <a:endParaRPr lang="en-US"/>
          </a:p>
        </p:txBody>
      </p:sp>
    </p:spTree>
    <p:extLst>
      <p:ext uri="{BB962C8B-B14F-4D97-AF65-F5344CB8AC3E}">
        <p14:creationId xmlns:p14="http://schemas.microsoft.com/office/powerpoint/2010/main" val="931630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24BF0F5-625B-8049-9817-A1E661234F58}" type="datetimeFigureOut">
              <a:rPr lang="en-US" smtClean="0"/>
              <a:t>11/26/15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44DFA4-21F6-7649-93A2-736153D6EFC0}" type="slidenum">
              <a:rPr lang="en-US" smtClean="0"/>
              <a:t>‹#›</a:t>
            </a:fld>
            <a:endParaRPr lang="en-US"/>
          </a:p>
        </p:txBody>
      </p:sp>
    </p:spTree>
    <p:extLst>
      <p:ext uri="{BB962C8B-B14F-4D97-AF65-F5344CB8AC3E}">
        <p14:creationId xmlns:p14="http://schemas.microsoft.com/office/powerpoint/2010/main" val="4026032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24BF0F5-625B-8049-9817-A1E661234F58}" type="datetimeFigureOut">
              <a:rPr lang="en-US" smtClean="0"/>
              <a:t>11/26/15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F44DFA4-21F6-7649-93A2-736153D6EFC0}" type="slidenum">
              <a:rPr lang="en-US" smtClean="0"/>
              <a:t>‹#›</a:t>
            </a:fld>
            <a:endParaRPr lang="en-US"/>
          </a:p>
        </p:txBody>
      </p:sp>
    </p:spTree>
    <p:extLst>
      <p:ext uri="{BB962C8B-B14F-4D97-AF65-F5344CB8AC3E}">
        <p14:creationId xmlns:p14="http://schemas.microsoft.com/office/powerpoint/2010/main" val="853675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24BF0F5-625B-8049-9817-A1E661234F58}" type="datetimeFigureOut">
              <a:rPr lang="en-US" smtClean="0"/>
              <a:t>11/26/15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F44DFA4-21F6-7649-93A2-736153D6EFC0}" type="slidenum">
              <a:rPr lang="en-US" smtClean="0"/>
              <a:t>‹#›</a:t>
            </a:fld>
            <a:endParaRPr lang="en-US"/>
          </a:p>
        </p:txBody>
      </p:sp>
    </p:spTree>
    <p:extLst>
      <p:ext uri="{BB962C8B-B14F-4D97-AF65-F5344CB8AC3E}">
        <p14:creationId xmlns:p14="http://schemas.microsoft.com/office/powerpoint/2010/main" val="2388970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4BF0F5-625B-8049-9817-A1E661234F58}" type="datetimeFigureOut">
              <a:rPr lang="en-US" smtClean="0"/>
              <a:t>11/26/15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F44DFA4-21F6-7649-93A2-736153D6EFC0}" type="slidenum">
              <a:rPr lang="en-US" smtClean="0"/>
              <a:t>‹#›</a:t>
            </a:fld>
            <a:endParaRPr lang="en-US"/>
          </a:p>
        </p:txBody>
      </p:sp>
    </p:spTree>
    <p:extLst>
      <p:ext uri="{BB962C8B-B14F-4D97-AF65-F5344CB8AC3E}">
        <p14:creationId xmlns:p14="http://schemas.microsoft.com/office/powerpoint/2010/main" val="141238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24BF0F5-625B-8049-9817-A1E661234F58}" type="datetimeFigureOut">
              <a:rPr lang="en-US" smtClean="0"/>
              <a:t>11/26/15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44DFA4-21F6-7649-93A2-736153D6EFC0}" type="slidenum">
              <a:rPr lang="en-US" smtClean="0"/>
              <a:t>‹#›</a:t>
            </a:fld>
            <a:endParaRPr lang="en-US"/>
          </a:p>
        </p:txBody>
      </p:sp>
    </p:spTree>
    <p:extLst>
      <p:ext uri="{BB962C8B-B14F-4D97-AF65-F5344CB8AC3E}">
        <p14:creationId xmlns:p14="http://schemas.microsoft.com/office/powerpoint/2010/main" val="1246599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24BF0F5-625B-8049-9817-A1E661234F58}" type="datetimeFigureOut">
              <a:rPr lang="en-US" smtClean="0"/>
              <a:t>11/26/15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44DFA4-21F6-7649-93A2-736153D6EFC0}" type="slidenum">
              <a:rPr lang="en-US" smtClean="0"/>
              <a:t>‹#›</a:t>
            </a:fld>
            <a:endParaRPr lang="en-US"/>
          </a:p>
        </p:txBody>
      </p:sp>
    </p:spTree>
    <p:extLst>
      <p:ext uri="{BB962C8B-B14F-4D97-AF65-F5344CB8AC3E}">
        <p14:creationId xmlns:p14="http://schemas.microsoft.com/office/powerpoint/2010/main" val="382143406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4BF0F5-625B-8049-9817-A1E661234F58}" type="datetimeFigureOut">
              <a:rPr lang="en-US" smtClean="0"/>
              <a:t>11/26/15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44DFA4-21F6-7649-93A2-736153D6EFC0}" type="slidenum">
              <a:rPr lang="en-US" smtClean="0"/>
              <a:t>‹#›</a:t>
            </a:fld>
            <a:endParaRPr lang="en-US"/>
          </a:p>
        </p:txBody>
      </p:sp>
    </p:spTree>
    <p:extLst>
      <p:ext uri="{BB962C8B-B14F-4D97-AF65-F5344CB8AC3E}">
        <p14:creationId xmlns:p14="http://schemas.microsoft.com/office/powerpoint/2010/main" val="6930898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www.mediaandmemory.co.uk/themes/tryweryn.php" TargetMode="External"/><Relationship Id="rId4" Type="http://schemas.openxmlformats.org/officeDocument/2006/relationships/hyperlink" Target="http://www.electricmountain.co.uk/History" TargetMode="External"/><Relationship Id="rId1" Type="http://schemas.openxmlformats.org/officeDocument/2006/relationships/slideLayout" Target="../slideLayouts/slideLayout1.xml"/><Relationship Id="rId2"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youtube.com/watch?v=JUJNbUYDIYs" TargetMode="External"/><Relationship Id="rId3" Type="http://schemas.openxmlformats.org/officeDocument/2006/relationships/image" Target="../media/image1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youtube.com/watch?v=gRYHXxXINxE" TargetMode="External"/><Relationship Id="rId3" Type="http://schemas.openxmlformats.org/officeDocument/2006/relationships/image" Target="../media/image12.jpg"/></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watch?v=x8xow_R0YRI" TargetMode="External"/><Relationship Id="rId4" Type="http://schemas.openxmlformats.org/officeDocument/2006/relationships/image" Target="../media/image14.jpg"/><Relationship Id="rId5" Type="http://schemas.openxmlformats.org/officeDocument/2006/relationships/image" Target="../media/image15.jpg"/><Relationship Id="rId1" Type="http://schemas.openxmlformats.org/officeDocument/2006/relationships/slideLayout" Target="../slideLayouts/slideLayout1.xml"/><Relationship Id="rId2" Type="http://schemas.openxmlformats.org/officeDocument/2006/relationships/image" Target="../media/image1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p:nvSpPr>
        <p:spPr>
          <a:xfrm>
            <a:off x="0" y="171184"/>
            <a:ext cx="9144000" cy="646331"/>
          </a:xfrm>
          <a:prstGeom prst="rect">
            <a:avLst/>
          </a:prstGeom>
          <a:noFill/>
        </p:spPr>
        <p:txBody>
          <a:bodyPr wrap="square" lIns="91440" tIns="45720" rIns="91440" bIns="45720">
            <a:spAutoFit/>
          </a:bodyPr>
          <a:lstStyle/>
          <a:p>
            <a:pPr algn="ctr"/>
            <a:r>
              <a:rPr lang="en-US" sz="3600" b="1" dirty="0" smtClean="0">
                <a:ln w="10541" cmpd="sng">
                  <a:noFill/>
                  <a:prstDash val="solid"/>
                </a:ln>
                <a:solidFill>
                  <a:schemeClr val="bg1"/>
                </a:solidFill>
                <a:latin typeface="Arial" panose="020B0604020202020204" pitchFamily="34" charset="0"/>
                <a:cs typeface="Arial" panose="020B0604020202020204" pitchFamily="34" charset="0"/>
              </a:rPr>
              <a:t>Water Energy </a:t>
            </a:r>
            <a:endParaRPr lang="en-US" sz="3600" b="1" dirty="0">
              <a:ln w="10541" cmpd="sng">
                <a:noFill/>
                <a:prstDash val="solid"/>
              </a:ln>
              <a:solidFill>
                <a:schemeClr val="bg1"/>
              </a:solidFill>
              <a:latin typeface="Arial" panose="020B0604020202020204" pitchFamily="34" charset="0"/>
              <a:cs typeface="Arial" panose="020B0604020202020204" pitchFamily="34" charset="0"/>
            </a:endParaRPr>
          </a:p>
        </p:txBody>
      </p:sp>
      <p:sp>
        <p:nvSpPr>
          <p:cNvPr id="7" name="TextBox 6"/>
          <p:cNvSpPr txBox="1"/>
          <p:nvPr/>
        </p:nvSpPr>
        <p:spPr>
          <a:xfrm>
            <a:off x="459016" y="1344725"/>
            <a:ext cx="8171375" cy="1200329"/>
          </a:xfrm>
          <a:prstGeom prst="rect">
            <a:avLst/>
          </a:prstGeom>
          <a:noFill/>
        </p:spPr>
        <p:txBody>
          <a:bodyPr wrap="square" rtlCol="0">
            <a:spAutoFit/>
          </a:bodyPr>
          <a:lstStyle/>
          <a:p>
            <a:r>
              <a:rPr lang="en-US" sz="2400" b="1" dirty="0" smtClean="0">
                <a:latin typeface="Arial" panose="020B0604020202020204" pitchFamily="34" charset="0"/>
                <a:cs typeface="Arial" panose="020B0604020202020204" pitchFamily="34" charset="0"/>
              </a:rPr>
              <a:t>What is Water energy? </a:t>
            </a:r>
          </a:p>
          <a:p>
            <a:r>
              <a:rPr lang="en-US" sz="2400" b="1" dirty="0" smtClean="0">
                <a:latin typeface="Arial" panose="020B0604020202020204" pitchFamily="34" charset="0"/>
                <a:cs typeface="Arial" panose="020B0604020202020204" pitchFamily="34" charset="0"/>
              </a:rPr>
              <a:t>Water energy is a kind of energy which is created by moving water.</a:t>
            </a:r>
          </a:p>
        </p:txBody>
      </p:sp>
      <p:sp>
        <p:nvSpPr>
          <p:cNvPr id="10" name="TextBox 9"/>
          <p:cNvSpPr txBox="1"/>
          <p:nvPr/>
        </p:nvSpPr>
        <p:spPr>
          <a:xfrm>
            <a:off x="459016" y="2763418"/>
            <a:ext cx="4058392" cy="3416320"/>
          </a:xfrm>
          <a:prstGeom prst="rect">
            <a:avLst/>
          </a:prstGeom>
          <a:noFill/>
        </p:spPr>
        <p:txBody>
          <a:bodyPr wrap="square" rtlCol="0">
            <a:spAutoFit/>
          </a:bodyPr>
          <a:lstStyle/>
          <a:p>
            <a:r>
              <a:rPr lang="en-US" dirty="0" smtClean="0">
                <a:latin typeface="Arial" panose="020B0604020202020204" pitchFamily="34" charset="0"/>
                <a:cs typeface="Arial" panose="020B0604020202020204" pitchFamily="34" charset="0"/>
              </a:rPr>
              <a:t>Water energy comes indirectly from solar energy. The sun heats the surface of oceans and lakes causing water to evaporate. This water then turns into clouds and falls as rain which feeds streams and rivers across the world. The energy in the water as it travels to the sea can be used to produce electricity. This is done by driving water through turbines which drive electric generators.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2093" y="2921611"/>
            <a:ext cx="4280312" cy="2766423"/>
          </a:xfrm>
          <a:prstGeom prst="rect">
            <a:avLst/>
          </a:prstGeom>
        </p:spPr>
      </p:pic>
    </p:spTree>
    <p:extLst>
      <p:ext uri="{BB962C8B-B14F-4D97-AF65-F5344CB8AC3E}">
        <p14:creationId xmlns:p14="http://schemas.microsoft.com/office/powerpoint/2010/main" val="19359853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71184"/>
            <a:ext cx="9144000" cy="646331"/>
          </a:xfrm>
          <a:prstGeom prst="rect">
            <a:avLst/>
          </a:prstGeom>
          <a:noFill/>
        </p:spPr>
        <p:txBody>
          <a:bodyPr wrap="square" lIns="91440" tIns="45720" rIns="91440" bIns="45720">
            <a:spAutoFit/>
          </a:bodyPr>
          <a:lstStyle/>
          <a:p>
            <a:pPr algn="ctr"/>
            <a:r>
              <a:rPr lang="en-US" sz="3600" b="1" dirty="0" smtClean="0">
                <a:ln w="10541" cmpd="sng">
                  <a:noFill/>
                  <a:prstDash val="solid"/>
                </a:ln>
                <a:solidFill>
                  <a:schemeClr val="bg1"/>
                </a:solidFill>
                <a:latin typeface="Arial" panose="020B0604020202020204" pitchFamily="34" charset="0"/>
                <a:cs typeface="Arial" panose="020B0604020202020204" pitchFamily="34" charset="0"/>
              </a:rPr>
              <a:t>Disadvantages of Water Energy</a:t>
            </a:r>
            <a:endParaRPr lang="en-US" sz="3600" b="1" dirty="0">
              <a:ln w="10541" cmpd="sng">
                <a:noFill/>
                <a:prstDash val="solid"/>
              </a:ln>
              <a:solidFill>
                <a:schemeClr val="bg1"/>
              </a:solidFill>
              <a:latin typeface="Arial" panose="020B0604020202020204" pitchFamily="34" charset="0"/>
              <a:cs typeface="Arial" panose="020B0604020202020204" pitchFamily="34" charset="0"/>
            </a:endParaRPr>
          </a:p>
        </p:txBody>
      </p:sp>
      <p:sp>
        <p:nvSpPr>
          <p:cNvPr id="12" name="Rounded Rectangle 11"/>
          <p:cNvSpPr/>
          <p:nvPr/>
        </p:nvSpPr>
        <p:spPr>
          <a:xfrm>
            <a:off x="672275" y="1792796"/>
            <a:ext cx="7873210" cy="1078074"/>
          </a:xfrm>
          <a:prstGeom prst="round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ounded Rectangle 14"/>
          <p:cNvSpPr/>
          <p:nvPr/>
        </p:nvSpPr>
        <p:spPr>
          <a:xfrm>
            <a:off x="672275" y="3029646"/>
            <a:ext cx="7873210" cy="1078074"/>
          </a:xfrm>
          <a:prstGeom prst="roundRect">
            <a:avLst/>
          </a:prstGeom>
          <a:solidFill>
            <a:srgbClr val="B7D0E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ounded Rectangle 16"/>
          <p:cNvSpPr/>
          <p:nvPr/>
        </p:nvSpPr>
        <p:spPr>
          <a:xfrm>
            <a:off x="672275" y="4266496"/>
            <a:ext cx="7873210" cy="1078074"/>
          </a:xfrm>
          <a:prstGeom prst="roundRect">
            <a:avLst/>
          </a:prstGeom>
          <a:solidFill>
            <a:srgbClr val="95D1E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ounded Rectangle 17"/>
          <p:cNvSpPr/>
          <p:nvPr/>
        </p:nvSpPr>
        <p:spPr>
          <a:xfrm>
            <a:off x="672275" y="5503346"/>
            <a:ext cx="7873210" cy="1078074"/>
          </a:xfrm>
          <a:prstGeom prst="roundRect">
            <a:avLst/>
          </a:prstGeom>
          <a:solidFill>
            <a:srgbClr val="A3E7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ectangle 18"/>
          <p:cNvSpPr/>
          <p:nvPr/>
        </p:nvSpPr>
        <p:spPr>
          <a:xfrm rot="16200000">
            <a:off x="-2204715" y="4059276"/>
            <a:ext cx="5086977" cy="400110"/>
          </a:xfrm>
          <a:prstGeom prst="rect">
            <a:avLst/>
          </a:prstGeom>
          <a:noFill/>
        </p:spPr>
        <p:txBody>
          <a:bodyPr wrap="square" lIns="91440" tIns="45720" rIns="91440" bIns="45720">
            <a:spAutoFit/>
          </a:bodyPr>
          <a:lstStyle/>
          <a:p>
            <a:pPr algn="ctr"/>
            <a:r>
              <a:rPr lang="en-US" sz="2000" b="1" dirty="0" smtClean="0">
                <a:ln w="10541" cmpd="sng">
                  <a:noFill/>
                  <a:prstDash val="solid"/>
                </a:ln>
                <a:latin typeface="Chalkboard"/>
                <a:cs typeface="Chalkboard"/>
              </a:rPr>
              <a:t>Smallest                                      Biggest </a:t>
            </a:r>
            <a:endParaRPr lang="en-US" sz="2000" b="1" dirty="0">
              <a:ln w="10541" cmpd="sng">
                <a:noFill/>
                <a:prstDash val="solid"/>
              </a:ln>
              <a:latin typeface="Chalkboard"/>
              <a:cs typeface="Chalkboard"/>
            </a:endParaRPr>
          </a:p>
        </p:txBody>
      </p:sp>
      <p:cxnSp>
        <p:nvCxnSpPr>
          <p:cNvPr id="20" name="Straight Connector 19"/>
          <p:cNvCxnSpPr/>
          <p:nvPr/>
        </p:nvCxnSpPr>
        <p:spPr>
          <a:xfrm>
            <a:off x="341021" y="3084393"/>
            <a:ext cx="14916" cy="2249212"/>
          </a:xfrm>
          <a:prstGeom prst="line">
            <a:avLst/>
          </a:prstGeom>
          <a:ln w="57150" cmpd="sng"/>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462540" y="1069511"/>
            <a:ext cx="8292679" cy="646331"/>
          </a:xfrm>
          <a:prstGeom prst="rect">
            <a:avLst/>
          </a:prstGeom>
          <a:noFill/>
        </p:spPr>
        <p:txBody>
          <a:bodyPr wrap="square" rtlCol="0">
            <a:spAutoFit/>
          </a:bodyPr>
          <a:lstStyle/>
          <a:p>
            <a:pPr algn="ctr"/>
            <a:r>
              <a:rPr lang="en-US" dirty="0">
                <a:solidFill>
                  <a:srgbClr val="000000"/>
                </a:solidFill>
                <a:latin typeface="Arial" panose="020B0604020202020204" pitchFamily="34" charset="0"/>
                <a:cs typeface="Arial" panose="020B0604020202020204" pitchFamily="34" charset="0"/>
              </a:rPr>
              <a:t>Discuss the disadvantages of water energy with your partner and put then in order to show the biggest disadvantage through to the smallest </a:t>
            </a:r>
            <a:r>
              <a:rPr lang="en-US" dirty="0" smtClean="0">
                <a:solidFill>
                  <a:srgbClr val="000000"/>
                </a:solidFill>
                <a:latin typeface="Arial" panose="020B0604020202020204" pitchFamily="34" charset="0"/>
                <a:cs typeface="Arial" panose="020B0604020202020204" pitchFamily="34" charset="0"/>
              </a:rPr>
              <a:t>disadvantage.</a:t>
            </a:r>
            <a:endParaRPr lang="en-US"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00853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Box 9"/>
          <p:cNvSpPr txBox="1"/>
          <p:nvPr/>
        </p:nvSpPr>
        <p:spPr>
          <a:xfrm>
            <a:off x="342941" y="448919"/>
            <a:ext cx="8486604" cy="646331"/>
          </a:xfrm>
          <a:prstGeom prst="rect">
            <a:avLst/>
          </a:prstGeom>
          <a:noFill/>
        </p:spPr>
        <p:txBody>
          <a:bodyPr wrap="square" rtlCol="0">
            <a:spAutoFit/>
          </a:bodyPr>
          <a:lstStyle/>
          <a:p>
            <a:r>
              <a:rPr lang="en-US" dirty="0" smtClean="0">
                <a:latin typeface="Arial" panose="020B0604020202020204" pitchFamily="34" charset="0"/>
                <a:cs typeface="Arial" panose="020B0604020202020204" pitchFamily="34" charset="0"/>
              </a:rPr>
              <a:t>In small groups, investigate the history of Tryweryn and the Electric Mountain at </a:t>
            </a:r>
            <a:r>
              <a:rPr lang="en-US" dirty="0" err="1" smtClean="0">
                <a:latin typeface="Arial" panose="020B0604020202020204" pitchFamily="34" charset="0"/>
                <a:cs typeface="Arial" panose="020B0604020202020204" pitchFamily="34" charset="0"/>
              </a:rPr>
              <a:t>Dinorwig</a:t>
            </a:r>
            <a:r>
              <a:rPr lang="en-US" dirty="0" smtClean="0">
                <a:latin typeface="Arial" panose="020B0604020202020204" pitchFamily="34" charset="0"/>
                <a:cs typeface="Arial" panose="020B0604020202020204" pitchFamily="34" charset="0"/>
              </a:rPr>
              <a:t>. </a:t>
            </a:r>
          </a:p>
        </p:txBody>
      </p:sp>
      <p:sp>
        <p:nvSpPr>
          <p:cNvPr id="7" name="TextBox 6"/>
          <p:cNvSpPr txBox="1"/>
          <p:nvPr/>
        </p:nvSpPr>
        <p:spPr>
          <a:xfrm>
            <a:off x="367804" y="1977270"/>
            <a:ext cx="8511467" cy="523220"/>
          </a:xfrm>
          <a:prstGeom prst="rect">
            <a:avLst/>
          </a:prstGeom>
          <a:noFill/>
        </p:spPr>
        <p:txBody>
          <a:bodyPr wrap="square" rtlCol="0">
            <a:spAutoFit/>
          </a:bodyPr>
          <a:lstStyle/>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hlinkClick r:id="rId3"/>
              </a:rPr>
              <a:t>http://</a:t>
            </a:r>
            <a:r>
              <a:rPr lang="en-US" sz="1400" b="1" dirty="0" smtClean="0">
                <a:latin typeface="Arial" panose="020B0604020202020204" pitchFamily="34" charset="0"/>
                <a:cs typeface="Arial" panose="020B0604020202020204" pitchFamily="34" charset="0"/>
                <a:hlinkClick r:id="rId3"/>
              </a:rPr>
              <a:t>www.llgc.org.uk/ymgyrchu/Dwr/Tryweryn/index-e.htm</a:t>
            </a:r>
            <a:endParaRPr lang="en-US" sz="1200" b="1" dirty="0" smtClean="0">
              <a:latin typeface="Arial" panose="020B0604020202020204" pitchFamily="34" charset="0"/>
              <a:cs typeface="Arial" panose="020B0604020202020204" pitchFamily="34" charset="0"/>
              <a:hlinkClick r:id="rId3"/>
            </a:endParaRPr>
          </a:p>
          <a:p>
            <a:pPr marL="285750" indent="-285750">
              <a:buFont typeface="Arial" panose="020B0604020202020204" pitchFamily="34" charset="0"/>
              <a:buChar char="•"/>
            </a:pPr>
            <a:r>
              <a:rPr lang="en-US" sz="1400" b="1" smtClean="0">
                <a:latin typeface="Arial" panose="020B0604020202020204" pitchFamily="34" charset="0"/>
                <a:cs typeface="Arial" panose="020B0604020202020204" pitchFamily="34" charset="0"/>
                <a:hlinkClick r:id="rId3"/>
              </a:rPr>
              <a:t>http</a:t>
            </a:r>
            <a:r>
              <a:rPr lang="en-US" sz="1400" b="1" dirty="0">
                <a:latin typeface="Arial" panose="020B0604020202020204" pitchFamily="34" charset="0"/>
                <a:cs typeface="Arial" panose="020B0604020202020204" pitchFamily="34" charset="0"/>
                <a:hlinkClick r:id="rId3"/>
              </a:rPr>
              <a:t>://</a:t>
            </a:r>
            <a:r>
              <a:rPr lang="en-US" sz="1400" b="1" dirty="0" smtClean="0">
                <a:latin typeface="Arial" panose="020B0604020202020204" pitchFamily="34" charset="0"/>
                <a:cs typeface="Arial" panose="020B0604020202020204" pitchFamily="34" charset="0"/>
                <a:hlinkClick r:id="rId3"/>
              </a:rPr>
              <a:t>www.mediaandmemory.co.uk/themes/tryweryn.php</a:t>
            </a:r>
            <a:endParaRPr lang="en-US" sz="1400" b="1" dirty="0" smtClean="0">
              <a:latin typeface="Arial" panose="020B0604020202020204" pitchFamily="34" charset="0"/>
              <a:cs typeface="Arial" panose="020B0604020202020204" pitchFamily="34" charset="0"/>
            </a:endParaRPr>
          </a:p>
        </p:txBody>
      </p:sp>
      <p:sp>
        <p:nvSpPr>
          <p:cNvPr id="9" name="TextBox 8"/>
          <p:cNvSpPr txBox="1"/>
          <p:nvPr/>
        </p:nvSpPr>
        <p:spPr>
          <a:xfrm>
            <a:off x="367804" y="3687111"/>
            <a:ext cx="6912716" cy="307777"/>
          </a:xfrm>
          <a:prstGeom prst="rect">
            <a:avLst/>
          </a:prstGeom>
          <a:noFill/>
        </p:spPr>
        <p:txBody>
          <a:bodyPr wrap="square" rtlCol="0">
            <a:spAutoFit/>
          </a:bodyPr>
          <a:lstStyle/>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hlinkClick r:id="rId4"/>
              </a:rPr>
              <a:t>http://</a:t>
            </a:r>
            <a:r>
              <a:rPr lang="en-US" sz="1400" b="1" dirty="0" smtClean="0">
                <a:latin typeface="Arial" panose="020B0604020202020204" pitchFamily="34" charset="0"/>
                <a:cs typeface="Arial" panose="020B0604020202020204" pitchFamily="34" charset="0"/>
                <a:hlinkClick r:id="rId4"/>
              </a:rPr>
              <a:t>www.electricmountain.co.uk/History</a:t>
            </a:r>
            <a:r>
              <a:rPr lang="en-US" sz="1400" b="1" dirty="0" smtClean="0">
                <a:latin typeface="Arial" panose="020B0604020202020204" pitchFamily="34" charset="0"/>
                <a:cs typeface="Arial" panose="020B0604020202020204" pitchFamily="34" charset="0"/>
              </a:rPr>
              <a:t> </a:t>
            </a:r>
            <a:endParaRPr lang="en-US" sz="1400" b="1" dirty="0" smtClean="0">
              <a:latin typeface="Arial" panose="020B0604020202020204" pitchFamily="34" charset="0"/>
              <a:cs typeface="Arial" panose="020B0604020202020204" pitchFamily="34" charset="0"/>
            </a:endParaRPr>
          </a:p>
        </p:txBody>
      </p:sp>
      <p:sp>
        <p:nvSpPr>
          <p:cNvPr id="12" name="TextBox 11"/>
          <p:cNvSpPr txBox="1"/>
          <p:nvPr/>
        </p:nvSpPr>
        <p:spPr>
          <a:xfrm>
            <a:off x="367804" y="4194159"/>
            <a:ext cx="8310514" cy="830997"/>
          </a:xfrm>
          <a:prstGeom prst="rect">
            <a:avLst/>
          </a:prstGeom>
          <a:noFill/>
        </p:spPr>
        <p:txBody>
          <a:bodyPr wrap="square" rtlCol="0">
            <a:spAutoFit/>
          </a:bodyPr>
          <a:lstStyle/>
          <a:p>
            <a:r>
              <a:rPr lang="en-US" sz="2400" b="1" dirty="0" smtClean="0">
                <a:latin typeface="Arial" panose="020B0604020202020204" pitchFamily="34" charset="0"/>
                <a:cs typeface="Arial" panose="020B0604020202020204" pitchFamily="34" charset="0"/>
              </a:rPr>
              <a:t>Discuss and compare the two locations and note their effect on the environment. </a:t>
            </a:r>
            <a:endParaRPr lang="en-US" b="1" dirty="0" smtClean="0">
              <a:latin typeface="Arial" panose="020B0604020202020204" pitchFamily="34" charset="0"/>
              <a:cs typeface="Arial" panose="020B0604020202020204" pitchFamily="34" charset="0"/>
            </a:endParaRPr>
          </a:p>
        </p:txBody>
      </p:sp>
      <p:sp>
        <p:nvSpPr>
          <p:cNvPr id="14" name="Rectangle 13"/>
          <p:cNvSpPr/>
          <p:nvPr/>
        </p:nvSpPr>
        <p:spPr>
          <a:xfrm>
            <a:off x="342941" y="2909574"/>
            <a:ext cx="8335377" cy="707886"/>
          </a:xfrm>
          <a:prstGeom prst="rect">
            <a:avLst/>
          </a:prstGeom>
          <a:noFill/>
        </p:spPr>
        <p:txBody>
          <a:bodyPr wrap="square" lIns="91440" tIns="45720" rIns="91440" bIns="45720">
            <a:spAutoFit/>
          </a:bodyPr>
          <a:lstStyle/>
          <a:p>
            <a:r>
              <a:rPr lang="en-US" sz="4000" b="1" dirty="0" smtClean="0">
                <a:ln w="12700">
                  <a:noFill/>
                  <a:prstDash val="solid"/>
                </a:ln>
                <a:latin typeface="Arial" panose="020B0604020202020204" pitchFamily="34" charset="0"/>
                <a:cs typeface="Arial" panose="020B0604020202020204" pitchFamily="34" charset="0"/>
              </a:rPr>
              <a:t>Electric Mountain at </a:t>
            </a:r>
            <a:r>
              <a:rPr lang="en-US" sz="4000" b="1" dirty="0" err="1" smtClean="0">
                <a:ln w="12700">
                  <a:noFill/>
                  <a:prstDash val="solid"/>
                </a:ln>
                <a:latin typeface="Arial" panose="020B0604020202020204" pitchFamily="34" charset="0"/>
                <a:cs typeface="Arial" panose="020B0604020202020204" pitchFamily="34" charset="0"/>
              </a:rPr>
              <a:t>Dinorwig</a:t>
            </a:r>
            <a:endParaRPr lang="en-US" sz="4000" b="1" dirty="0">
              <a:ln w="12700">
                <a:noFill/>
                <a:prstDash val="solid"/>
              </a:ln>
              <a:latin typeface="Arial" panose="020B0604020202020204" pitchFamily="34" charset="0"/>
              <a:cs typeface="Arial" panose="020B0604020202020204" pitchFamily="34" charset="0"/>
            </a:endParaRPr>
          </a:p>
        </p:txBody>
      </p:sp>
      <p:sp>
        <p:nvSpPr>
          <p:cNvPr id="15" name="Rectangle 14"/>
          <p:cNvSpPr/>
          <p:nvPr/>
        </p:nvSpPr>
        <p:spPr>
          <a:xfrm>
            <a:off x="342941" y="1139286"/>
            <a:ext cx="8801059" cy="646331"/>
          </a:xfrm>
          <a:prstGeom prst="rect">
            <a:avLst/>
          </a:prstGeom>
          <a:noFill/>
        </p:spPr>
        <p:txBody>
          <a:bodyPr wrap="square" lIns="91440" tIns="45720" rIns="91440" bIns="45720">
            <a:spAutoFit/>
          </a:bodyPr>
          <a:lstStyle/>
          <a:p>
            <a:r>
              <a:rPr lang="en-US" sz="3600" b="1" dirty="0" smtClean="0">
                <a:ln w="10541" cmpd="sng">
                  <a:noFill/>
                  <a:prstDash val="solid"/>
                </a:ln>
                <a:latin typeface="Arial" panose="020B0604020202020204" pitchFamily="34" charset="0"/>
                <a:cs typeface="Arial" panose="020B0604020202020204" pitchFamily="34" charset="0"/>
              </a:rPr>
              <a:t>Tryweryn</a:t>
            </a:r>
            <a:endParaRPr lang="en-US" sz="3600" b="1" dirty="0">
              <a:ln w="10541" cmpd="sng">
                <a:noFill/>
                <a:prstDash val="solid"/>
              </a:ln>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520825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p:nvSpPr>
        <p:spPr>
          <a:xfrm>
            <a:off x="443196" y="3270101"/>
            <a:ext cx="4311169" cy="369332"/>
          </a:xfrm>
          <a:prstGeom prst="rect">
            <a:avLst/>
          </a:prstGeom>
          <a:noFill/>
        </p:spPr>
        <p:txBody>
          <a:bodyPr wrap="square" rtlCol="0">
            <a:spAutoFit/>
          </a:bodyPr>
          <a:lstStyle/>
          <a:p>
            <a:endParaRPr lang="en-US" b="1" dirty="0" smtClean="0">
              <a:latin typeface="Chalkboard"/>
              <a:cs typeface="Chalkboard"/>
            </a:endParaRPr>
          </a:p>
        </p:txBody>
      </p:sp>
      <p:sp>
        <p:nvSpPr>
          <p:cNvPr id="13" name="Rectangle 12"/>
          <p:cNvSpPr/>
          <p:nvPr/>
        </p:nvSpPr>
        <p:spPr>
          <a:xfrm>
            <a:off x="5396934" y="210234"/>
            <a:ext cx="2747868" cy="830997"/>
          </a:xfrm>
          <a:prstGeom prst="rect">
            <a:avLst/>
          </a:prstGeom>
          <a:noFill/>
        </p:spPr>
        <p:txBody>
          <a:bodyPr wrap="none" lIns="91440" tIns="45720" rIns="91440" bIns="45720">
            <a:spAutoFit/>
          </a:bodyPr>
          <a:lstStyle/>
          <a:p>
            <a:pPr algn="ctr"/>
            <a:r>
              <a:rPr lang="en-US" sz="2400" b="1" dirty="0" smtClean="0">
                <a:ln w="12700">
                  <a:noFill/>
                  <a:prstDash val="solid"/>
                </a:ln>
                <a:latin typeface="Arial" panose="020B0604020202020204" pitchFamily="34" charset="0"/>
                <a:cs typeface="Arial" panose="020B0604020202020204" pitchFamily="34" charset="0"/>
              </a:rPr>
              <a:t>Electric Mountain</a:t>
            </a:r>
          </a:p>
          <a:p>
            <a:pPr algn="ctr"/>
            <a:r>
              <a:rPr lang="en-US" sz="2400" b="1" dirty="0" smtClean="0">
                <a:ln w="12700">
                  <a:noFill/>
                  <a:prstDash val="solid"/>
                </a:ln>
                <a:latin typeface="Arial" panose="020B0604020202020204" pitchFamily="34" charset="0"/>
                <a:cs typeface="Arial" panose="020B0604020202020204" pitchFamily="34" charset="0"/>
              </a:rPr>
              <a:t>at </a:t>
            </a:r>
            <a:r>
              <a:rPr lang="en-US" sz="2400" b="1" dirty="0" err="1" smtClean="0">
                <a:ln w="12700">
                  <a:noFill/>
                  <a:prstDash val="solid"/>
                </a:ln>
                <a:latin typeface="Arial" panose="020B0604020202020204" pitchFamily="34" charset="0"/>
                <a:cs typeface="Arial" panose="020B0604020202020204" pitchFamily="34" charset="0"/>
              </a:rPr>
              <a:t>Dinorwig</a:t>
            </a:r>
            <a:endParaRPr lang="en-US" sz="2400" b="1" dirty="0">
              <a:ln w="12700">
                <a:noFill/>
                <a:prstDash val="solid"/>
              </a:ln>
              <a:latin typeface="Arial" panose="020B0604020202020204" pitchFamily="34" charset="0"/>
              <a:cs typeface="Arial" panose="020B0604020202020204" pitchFamily="34" charset="0"/>
            </a:endParaRPr>
          </a:p>
        </p:txBody>
      </p:sp>
      <p:sp>
        <p:nvSpPr>
          <p:cNvPr id="14" name="Rectangle 13"/>
          <p:cNvSpPr/>
          <p:nvPr/>
        </p:nvSpPr>
        <p:spPr>
          <a:xfrm>
            <a:off x="1530409" y="394899"/>
            <a:ext cx="1536639" cy="461665"/>
          </a:xfrm>
          <a:prstGeom prst="rect">
            <a:avLst/>
          </a:prstGeom>
          <a:noFill/>
        </p:spPr>
        <p:txBody>
          <a:bodyPr wrap="none" lIns="91440" tIns="45720" rIns="91440" bIns="45720">
            <a:spAutoFit/>
          </a:bodyPr>
          <a:lstStyle/>
          <a:p>
            <a:pPr algn="ctr"/>
            <a:r>
              <a:rPr lang="en-US" sz="2400" b="1" dirty="0" smtClean="0">
                <a:ln w="12700">
                  <a:noFill/>
                  <a:prstDash val="solid"/>
                </a:ln>
                <a:latin typeface="Arial" panose="020B0604020202020204" pitchFamily="34" charset="0"/>
                <a:cs typeface="Arial" panose="020B0604020202020204" pitchFamily="34" charset="0"/>
              </a:rPr>
              <a:t>Tryweryn</a:t>
            </a:r>
            <a:endParaRPr lang="en-US" sz="2400" b="1" dirty="0">
              <a:ln w="12700">
                <a:noFill/>
                <a:prstDash val="solid"/>
              </a:ln>
              <a:latin typeface="Arial" panose="020B0604020202020204" pitchFamily="34" charset="0"/>
              <a:cs typeface="Arial" panose="020B0604020202020204" pitchFamily="34" charset="0"/>
            </a:endParaRPr>
          </a:p>
        </p:txBody>
      </p:sp>
      <p:sp>
        <p:nvSpPr>
          <p:cNvPr id="15" name="Rounded Rectangle 14"/>
          <p:cNvSpPr/>
          <p:nvPr/>
        </p:nvSpPr>
        <p:spPr>
          <a:xfrm>
            <a:off x="374958" y="1171306"/>
            <a:ext cx="4033006" cy="5354575"/>
          </a:xfrm>
          <a:prstGeom prst="round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4686127" y="1171306"/>
            <a:ext cx="4033006" cy="5354575"/>
          </a:xfrm>
          <a:prstGeom prst="round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12878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18362" y="1330344"/>
            <a:ext cx="4069664" cy="5355312"/>
          </a:xfrm>
          <a:prstGeom prst="rect">
            <a:avLst/>
          </a:prstGeom>
          <a:noFill/>
        </p:spPr>
        <p:txBody>
          <a:bodyPr wrap="square" rtlCol="0">
            <a:spAutoFit/>
          </a:bodyPr>
          <a:lstStyle/>
          <a:p>
            <a:r>
              <a:rPr lang="en-GB" dirty="0">
                <a:latin typeface="Arial" charset="0"/>
                <a:ea typeface="Arial" charset="0"/>
                <a:cs typeface="Arial" charset="0"/>
              </a:rPr>
              <a:t>Tidal energy is created due to the gravitational pull of the moon, the sun and the rotation of the Earth. </a:t>
            </a:r>
            <a:endParaRPr lang="en-GB" dirty="0" smtClean="0">
              <a:latin typeface="Arial" charset="0"/>
              <a:ea typeface="Arial" charset="0"/>
              <a:cs typeface="Arial" charset="0"/>
            </a:endParaRPr>
          </a:p>
          <a:p>
            <a:endParaRPr lang="en-US" dirty="0">
              <a:latin typeface="Arial" charset="0"/>
              <a:ea typeface="Arial" charset="0"/>
              <a:cs typeface="Arial" charset="0"/>
            </a:endParaRPr>
          </a:p>
          <a:p>
            <a:r>
              <a:rPr lang="en-GB" dirty="0">
                <a:latin typeface="Arial" charset="0"/>
                <a:ea typeface="Arial" charset="0"/>
                <a:cs typeface="Arial" charset="0"/>
              </a:rPr>
              <a:t>As a result of these tidal </a:t>
            </a:r>
            <a:r>
              <a:rPr lang="en-GB" dirty="0" smtClean="0">
                <a:latin typeface="Arial" charset="0"/>
                <a:ea typeface="Arial" charset="0"/>
                <a:cs typeface="Arial" charset="0"/>
              </a:rPr>
              <a:t>forces, </a:t>
            </a:r>
            <a:r>
              <a:rPr lang="en-GB" dirty="0">
                <a:latin typeface="Arial" charset="0"/>
                <a:ea typeface="Arial" charset="0"/>
                <a:cs typeface="Arial" charset="0"/>
              </a:rPr>
              <a:t>water </a:t>
            </a:r>
            <a:r>
              <a:rPr lang="en-GB" dirty="0" smtClean="0">
                <a:latin typeface="Arial" charset="0"/>
                <a:ea typeface="Arial" charset="0"/>
                <a:cs typeface="Arial" charset="0"/>
              </a:rPr>
              <a:t>movement can </a:t>
            </a:r>
            <a:r>
              <a:rPr lang="en-GB" dirty="0">
                <a:latin typeface="Arial" charset="0"/>
                <a:ea typeface="Arial" charset="0"/>
                <a:cs typeface="Arial" charset="0"/>
              </a:rPr>
              <a:t>be used to create electricity</a:t>
            </a:r>
            <a:r>
              <a:rPr lang="en-GB" dirty="0" smtClean="0">
                <a:latin typeface="Arial" charset="0"/>
                <a:ea typeface="Arial" charset="0"/>
                <a:cs typeface="Arial" charset="0"/>
              </a:rPr>
              <a:t>.</a:t>
            </a:r>
          </a:p>
          <a:p>
            <a:endParaRPr lang="en-GB" dirty="0" smtClean="0">
              <a:latin typeface="Arial" charset="0"/>
              <a:ea typeface="Arial" charset="0"/>
              <a:cs typeface="Arial" charset="0"/>
            </a:endParaRPr>
          </a:p>
          <a:p>
            <a:r>
              <a:rPr lang="en-GB" dirty="0" smtClean="0">
                <a:latin typeface="Arial" charset="0"/>
                <a:ea typeface="Arial" charset="0"/>
                <a:cs typeface="Arial" charset="0"/>
              </a:rPr>
              <a:t>This tidal electricity generation works as the tide comes in and again when it goes out. The turbines are driven by the power of the sea in both directions.</a:t>
            </a:r>
          </a:p>
          <a:p>
            <a:endParaRPr lang="en-GB" dirty="0">
              <a:latin typeface="Arial" charset="0"/>
              <a:ea typeface="Arial" charset="0"/>
              <a:cs typeface="Arial" charset="0"/>
            </a:endParaRPr>
          </a:p>
          <a:p>
            <a:r>
              <a:rPr lang="en-GB" dirty="0">
                <a:latin typeface="Arial" charset="0"/>
                <a:ea typeface="Arial" charset="0"/>
                <a:cs typeface="Arial" charset="0"/>
              </a:rPr>
              <a:t>It is possible to predict tidal energy which is different to wind and solar energy. This makes tidal energy more reliable.</a:t>
            </a:r>
            <a:endParaRPr lang="en-US" dirty="0">
              <a:latin typeface="Arial" charset="0"/>
              <a:ea typeface="Arial" charset="0"/>
              <a:cs typeface="Arial" charset="0"/>
            </a:endParaRPr>
          </a:p>
          <a:p>
            <a:r>
              <a:rPr lang="en-GB" dirty="0" smtClean="0">
                <a:latin typeface="Arial" charset="0"/>
                <a:ea typeface="Arial" charset="0"/>
                <a:cs typeface="Arial" charset="0"/>
              </a:rPr>
              <a:t> </a:t>
            </a:r>
            <a:endParaRPr lang="en-US" dirty="0">
              <a:latin typeface="Arial" charset="0"/>
              <a:ea typeface="Arial" charset="0"/>
              <a:cs typeface="Arial" charset="0"/>
            </a:endParaRPr>
          </a:p>
        </p:txBody>
      </p:sp>
      <p:sp>
        <p:nvSpPr>
          <p:cNvPr id="16" name="Rectangle 15"/>
          <p:cNvSpPr/>
          <p:nvPr/>
        </p:nvSpPr>
        <p:spPr>
          <a:xfrm>
            <a:off x="0" y="171184"/>
            <a:ext cx="9144000" cy="646331"/>
          </a:xfrm>
          <a:prstGeom prst="rect">
            <a:avLst/>
          </a:prstGeom>
          <a:noFill/>
        </p:spPr>
        <p:txBody>
          <a:bodyPr wrap="square" lIns="91440" tIns="45720" rIns="91440" bIns="45720">
            <a:spAutoFit/>
          </a:bodyPr>
          <a:lstStyle/>
          <a:p>
            <a:pPr algn="ctr"/>
            <a:r>
              <a:rPr lang="en-US" sz="3600" b="1" dirty="0" smtClean="0">
                <a:ln w="10541" cmpd="sng">
                  <a:noFill/>
                  <a:prstDash val="solid"/>
                </a:ln>
                <a:solidFill>
                  <a:schemeClr val="bg1"/>
                </a:solidFill>
                <a:latin typeface="Arial" panose="020B0604020202020204" pitchFamily="34" charset="0"/>
                <a:cs typeface="Arial" panose="020B0604020202020204" pitchFamily="34" charset="0"/>
              </a:rPr>
              <a:t>Tidal Energy</a:t>
            </a:r>
            <a:endParaRPr lang="en-US" sz="3600" b="1" dirty="0">
              <a:ln w="10541" cmpd="sng">
                <a:noFill/>
                <a:prstDash val="solid"/>
              </a:ln>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0319" y="1330344"/>
            <a:ext cx="6154112" cy="4865595"/>
          </a:xfrm>
          <a:prstGeom prst="rect">
            <a:avLst/>
          </a:prstGeom>
        </p:spPr>
      </p:pic>
    </p:spTree>
    <p:extLst>
      <p:ext uri="{BB962C8B-B14F-4D97-AF65-F5344CB8AC3E}">
        <p14:creationId xmlns:p14="http://schemas.microsoft.com/office/powerpoint/2010/main" val="25842162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19880" y="1196851"/>
            <a:ext cx="8273744" cy="923330"/>
          </a:xfrm>
          <a:prstGeom prst="rect">
            <a:avLst/>
          </a:prstGeom>
          <a:noFill/>
        </p:spPr>
        <p:txBody>
          <a:bodyPr wrap="square" rtlCol="0">
            <a:spAutoFit/>
          </a:bodyPr>
          <a:lstStyle/>
          <a:p>
            <a:r>
              <a:rPr lang="en-GB" dirty="0" smtClean="0">
                <a:latin typeface="Arial" panose="020B0604020202020204" pitchFamily="34" charset="0"/>
                <a:cs typeface="Arial" panose="020B0604020202020204" pitchFamily="34" charset="0"/>
              </a:rPr>
              <a:t>There is currently a tidal breakwater being built in Wales. The Swansea Bay Tidal Lagoon will be the first purpose built tidal lagoon in the world. It will create renewable energy for over 155,000 homes for over 120 years.</a:t>
            </a:r>
            <a:endParaRPr lang="pl-PL"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rotWithShape="1">
          <a:blip r:embed="rId2"/>
          <a:srcRect b="17664"/>
          <a:stretch/>
        </p:blipFill>
        <p:spPr>
          <a:xfrm>
            <a:off x="522237" y="2264944"/>
            <a:ext cx="8041733" cy="3535355"/>
          </a:xfrm>
          <a:prstGeom prst="rect">
            <a:avLst/>
          </a:prstGeom>
        </p:spPr>
      </p:pic>
      <p:sp>
        <p:nvSpPr>
          <p:cNvPr id="4" name="Rectangle 3"/>
          <p:cNvSpPr/>
          <p:nvPr/>
        </p:nvSpPr>
        <p:spPr>
          <a:xfrm>
            <a:off x="419880" y="5885161"/>
            <a:ext cx="8144090" cy="646331"/>
          </a:xfrm>
          <a:prstGeom prst="rect">
            <a:avLst/>
          </a:prstGeom>
        </p:spPr>
        <p:txBody>
          <a:bodyPr wrap="square">
            <a:spAutoFit/>
          </a:bodyPr>
          <a:lstStyle/>
          <a:p>
            <a:r>
              <a:rPr lang="en-GB" dirty="0" smtClean="0">
                <a:latin typeface="Arial" panose="020B0604020202020204" pitchFamily="34" charset="0"/>
                <a:cs typeface="Arial" panose="020B0604020202020204" pitchFamily="34" charset="0"/>
              </a:rPr>
              <a:t>Go to the website to learn more about the project</a:t>
            </a:r>
            <a:endParaRPr lang="pl-PL" dirty="0" smtClean="0">
              <a:latin typeface="Arial" panose="020B0604020202020204" pitchFamily="34" charset="0"/>
              <a:cs typeface="Arial" panose="020B0604020202020204" pitchFamily="34" charset="0"/>
            </a:endParaRPr>
          </a:p>
          <a:p>
            <a:r>
              <a:rPr lang="pl-PL" dirty="0">
                <a:latin typeface="Arial" panose="020B0604020202020204" pitchFamily="34" charset="0"/>
                <a:cs typeface="Arial" panose="020B0604020202020204" pitchFamily="34" charset="0"/>
              </a:rPr>
              <a:t>http://www.tidallagoonswanseabay.com/</a:t>
            </a:r>
            <a:endParaRPr lang="en-US" dirty="0">
              <a:latin typeface="Arial" panose="020B0604020202020204" pitchFamily="34" charset="0"/>
              <a:cs typeface="Arial" panose="020B0604020202020204" pitchFamily="34" charset="0"/>
            </a:endParaRPr>
          </a:p>
        </p:txBody>
      </p:sp>
      <p:sp>
        <p:nvSpPr>
          <p:cNvPr id="12" name="Rectangle 11"/>
          <p:cNvSpPr/>
          <p:nvPr/>
        </p:nvSpPr>
        <p:spPr>
          <a:xfrm>
            <a:off x="0" y="171184"/>
            <a:ext cx="9144000" cy="646331"/>
          </a:xfrm>
          <a:prstGeom prst="rect">
            <a:avLst/>
          </a:prstGeom>
          <a:noFill/>
        </p:spPr>
        <p:txBody>
          <a:bodyPr wrap="square" lIns="91440" tIns="45720" rIns="91440" bIns="45720">
            <a:spAutoFit/>
          </a:bodyPr>
          <a:lstStyle/>
          <a:p>
            <a:pPr algn="ctr"/>
            <a:r>
              <a:rPr lang="en-US" sz="3600" b="1" dirty="0" smtClean="0">
                <a:ln w="10541" cmpd="sng">
                  <a:noFill/>
                  <a:prstDash val="solid"/>
                </a:ln>
                <a:solidFill>
                  <a:schemeClr val="bg1"/>
                </a:solidFill>
                <a:latin typeface="Arial" panose="020B0604020202020204" pitchFamily="34" charset="0"/>
                <a:cs typeface="Arial" panose="020B0604020202020204" pitchFamily="34" charset="0"/>
              </a:rPr>
              <a:t>Tidal Energy in Wales</a:t>
            </a:r>
            <a:endParaRPr lang="en-US" sz="3600" b="1" dirty="0">
              <a:ln w="10541" cmpd="sng">
                <a:noFill/>
                <a:prstDash val="solid"/>
              </a:ln>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24037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71184"/>
            <a:ext cx="9144000" cy="646331"/>
          </a:xfrm>
          <a:prstGeom prst="rect">
            <a:avLst/>
          </a:prstGeom>
          <a:noFill/>
        </p:spPr>
        <p:txBody>
          <a:bodyPr wrap="square" lIns="91440" tIns="45720" rIns="91440" bIns="45720">
            <a:spAutoFit/>
          </a:bodyPr>
          <a:lstStyle/>
          <a:p>
            <a:pPr algn="ctr"/>
            <a:r>
              <a:rPr lang="en-US" sz="3600" b="1" dirty="0" smtClean="0">
                <a:ln w="10541" cmpd="sng">
                  <a:noFill/>
                  <a:prstDash val="solid"/>
                </a:ln>
                <a:solidFill>
                  <a:schemeClr val="bg1"/>
                </a:solidFill>
                <a:latin typeface="Arial" panose="020B0604020202020204" pitchFamily="34" charset="0"/>
                <a:cs typeface="Arial" panose="020B0604020202020204" pitchFamily="34" charset="0"/>
              </a:rPr>
              <a:t>Tidal Energy in Wales</a:t>
            </a:r>
            <a:endParaRPr lang="en-US" sz="3600" b="1" dirty="0">
              <a:ln w="10541" cmpd="sng">
                <a:noFill/>
                <a:prstDash val="solid"/>
              </a:ln>
              <a:solidFill>
                <a:schemeClr val="bg1"/>
              </a:solidFill>
              <a:latin typeface="Arial" panose="020B0604020202020204" pitchFamily="34" charset="0"/>
              <a:cs typeface="Arial" panose="020B0604020202020204" pitchFamily="34" charset="0"/>
            </a:endParaRPr>
          </a:p>
        </p:txBody>
      </p:sp>
      <p:pic>
        <p:nvPicPr>
          <p:cNvPr id="5" name="Picture 4">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336" y="1164982"/>
            <a:ext cx="8551568" cy="4810257"/>
          </a:xfrm>
          <a:prstGeom prst="rect">
            <a:avLst/>
          </a:prstGeom>
        </p:spPr>
      </p:pic>
      <p:sp>
        <p:nvSpPr>
          <p:cNvPr id="6" name="TextBox 5"/>
          <p:cNvSpPr txBox="1"/>
          <p:nvPr/>
        </p:nvSpPr>
        <p:spPr>
          <a:xfrm>
            <a:off x="1300766" y="6032479"/>
            <a:ext cx="6516710" cy="646331"/>
          </a:xfrm>
          <a:prstGeom prst="rect">
            <a:avLst/>
          </a:prstGeom>
          <a:noFill/>
        </p:spPr>
        <p:txBody>
          <a:bodyPr wrap="square" rtlCol="0">
            <a:spAutoFit/>
          </a:bodyPr>
          <a:lstStyle/>
          <a:p>
            <a:pPr algn="ctr"/>
            <a:r>
              <a:rPr lang="en-GB" b="1" dirty="0" smtClean="0"/>
              <a:t>The Tidal Lagoon</a:t>
            </a:r>
            <a:r>
              <a:rPr lang="en-GB" dirty="0" smtClean="0"/>
              <a:t>: </a:t>
            </a:r>
            <a:r>
              <a:rPr lang="en-GB" dirty="0">
                <a:hlinkClick r:id="rId2"/>
              </a:rPr>
              <a:t>https://www.youtube.com/watch?v=JUJNbUYDIYs</a:t>
            </a:r>
            <a:endParaRPr lang="en-GB" dirty="0"/>
          </a:p>
        </p:txBody>
      </p:sp>
    </p:spTree>
    <p:extLst>
      <p:ext uri="{BB962C8B-B14F-4D97-AF65-F5344CB8AC3E}">
        <p14:creationId xmlns:p14="http://schemas.microsoft.com/office/powerpoint/2010/main" val="31304194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71184"/>
            <a:ext cx="9144000" cy="646331"/>
          </a:xfrm>
          <a:prstGeom prst="rect">
            <a:avLst/>
          </a:prstGeom>
          <a:noFill/>
        </p:spPr>
        <p:txBody>
          <a:bodyPr wrap="square" lIns="91440" tIns="45720" rIns="91440" bIns="45720">
            <a:spAutoFit/>
          </a:bodyPr>
          <a:lstStyle/>
          <a:p>
            <a:pPr algn="ctr"/>
            <a:r>
              <a:rPr lang="en-US" sz="3600" b="1" dirty="0" smtClean="0">
                <a:ln w="10541" cmpd="sng">
                  <a:noFill/>
                  <a:prstDash val="solid"/>
                </a:ln>
                <a:solidFill>
                  <a:schemeClr val="bg1"/>
                </a:solidFill>
                <a:latin typeface="Arial" panose="020B0604020202020204" pitchFamily="34" charset="0"/>
                <a:cs typeface="Arial" panose="020B0604020202020204" pitchFamily="34" charset="0"/>
              </a:rPr>
              <a:t>Tidal Energy in Wales</a:t>
            </a:r>
            <a:endParaRPr lang="en-US" sz="3600" b="1" dirty="0">
              <a:ln w="10541" cmpd="sng">
                <a:noFill/>
                <a:prstDash val="solid"/>
              </a:ln>
              <a:solidFill>
                <a:schemeClr val="bg1"/>
              </a:solidFill>
              <a:latin typeface="Arial" panose="020B0604020202020204" pitchFamily="34" charset="0"/>
              <a:cs typeface="Arial" panose="020B0604020202020204" pitchFamily="34" charset="0"/>
            </a:endParaRPr>
          </a:p>
        </p:txBody>
      </p:sp>
      <p:pic>
        <p:nvPicPr>
          <p:cNvPr id="5" name="Picture 4">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336" y="1164982"/>
            <a:ext cx="8551568" cy="4810257"/>
          </a:xfrm>
          <a:prstGeom prst="rect">
            <a:avLst/>
          </a:prstGeom>
        </p:spPr>
      </p:pic>
      <p:sp>
        <p:nvSpPr>
          <p:cNvPr id="6" name="TextBox 5"/>
          <p:cNvSpPr txBox="1"/>
          <p:nvPr/>
        </p:nvSpPr>
        <p:spPr>
          <a:xfrm>
            <a:off x="1300766" y="6032479"/>
            <a:ext cx="6516710" cy="646331"/>
          </a:xfrm>
          <a:prstGeom prst="rect">
            <a:avLst/>
          </a:prstGeom>
          <a:noFill/>
        </p:spPr>
        <p:txBody>
          <a:bodyPr wrap="square" rtlCol="0">
            <a:spAutoFit/>
          </a:bodyPr>
          <a:lstStyle/>
          <a:p>
            <a:pPr algn="ctr"/>
            <a:r>
              <a:rPr lang="en-GB" b="1" dirty="0" smtClean="0"/>
              <a:t>Opinions on the Tidal Lagoon</a:t>
            </a:r>
            <a:r>
              <a:rPr lang="en-GB" dirty="0" smtClean="0"/>
              <a:t>: </a:t>
            </a:r>
            <a:r>
              <a:rPr lang="en-GB" dirty="0">
                <a:hlinkClick r:id="rId2"/>
              </a:rPr>
              <a:t>https://www.youtube.com/watch?v=gRYHXxXINxE</a:t>
            </a:r>
            <a:endParaRPr lang="en-GB" dirty="0"/>
          </a:p>
        </p:txBody>
      </p:sp>
    </p:spTree>
    <p:extLst>
      <p:ext uri="{BB962C8B-B14F-4D97-AF65-F5344CB8AC3E}">
        <p14:creationId xmlns:p14="http://schemas.microsoft.com/office/powerpoint/2010/main" val="15257859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Box 9"/>
          <p:cNvSpPr txBox="1"/>
          <p:nvPr/>
        </p:nvSpPr>
        <p:spPr>
          <a:xfrm>
            <a:off x="491319" y="762916"/>
            <a:ext cx="7997587" cy="1200329"/>
          </a:xfrm>
          <a:prstGeom prst="rect">
            <a:avLst/>
          </a:prstGeom>
          <a:noFill/>
        </p:spPr>
        <p:txBody>
          <a:bodyPr wrap="square" rtlCol="0">
            <a:spAutoFit/>
          </a:bodyPr>
          <a:lstStyle/>
          <a:p>
            <a:pPr algn="ctr"/>
            <a:r>
              <a:rPr lang="pl-PL" dirty="0" smtClean="0">
                <a:latin typeface="Arial" panose="020B0604020202020204" pitchFamily="34" charset="0"/>
                <a:cs typeface="Arial" panose="020B0604020202020204" pitchFamily="34" charset="0"/>
              </a:rPr>
              <a:t>Tas</a:t>
            </a:r>
            <a:r>
              <a:rPr lang="en-GB" dirty="0" smtClean="0">
                <a:latin typeface="Arial" panose="020B0604020202020204" pitchFamily="34" charset="0"/>
                <a:cs typeface="Arial" panose="020B0604020202020204" pitchFamily="34" charset="0"/>
              </a:rPr>
              <a:t>k</a:t>
            </a:r>
            <a:r>
              <a:rPr lang="pl-PL" dirty="0" smtClean="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a:t>
            </a:r>
            <a:r>
              <a:rPr lang="pl-PL" dirty="0" smtClean="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N</a:t>
            </a:r>
            <a:r>
              <a:rPr lang="en-GB" dirty="0" smtClean="0">
                <a:latin typeface="Arial" panose="020B0604020202020204" pitchFamily="34" charset="0"/>
                <a:cs typeface="Arial" panose="020B0604020202020204" pitchFamily="34" charset="0"/>
              </a:rPr>
              <a:t>ow that you have learnt about water energy, work in groups to design a water turbine that can lift weights. </a:t>
            </a:r>
          </a:p>
          <a:p>
            <a:pPr algn="ctr"/>
            <a:endParaRPr lang="en-GB" dirty="0">
              <a:latin typeface="Arial" panose="020B0604020202020204" pitchFamily="34" charset="0"/>
              <a:cs typeface="Arial" panose="020B0604020202020204" pitchFamily="34" charset="0"/>
            </a:endParaRPr>
          </a:p>
          <a:p>
            <a:pPr algn="ctr"/>
            <a:r>
              <a:rPr lang="en-GB" dirty="0" smtClean="0">
                <a:latin typeface="Arial" panose="020B0604020202020204" pitchFamily="34" charset="0"/>
                <a:cs typeface="Arial" panose="020B0604020202020204" pitchFamily="34" charset="0"/>
              </a:rPr>
              <a:t>You can use everyday household items to create your turbine including:</a:t>
            </a:r>
            <a:endParaRPr lang="pl-PL" dirty="0" smtClean="0">
              <a:latin typeface="Arial" panose="020B0604020202020204" pitchFamily="34" charset="0"/>
              <a:cs typeface="Arial" panose="020B0604020202020204" pitchFamily="34" charset="0"/>
            </a:endParaRPr>
          </a:p>
        </p:txBody>
      </p:sp>
      <p:sp>
        <p:nvSpPr>
          <p:cNvPr id="8" name="Rectangle 7">
            <a:hlinkClick r:id="rId3"/>
          </p:cNvPr>
          <p:cNvSpPr/>
          <p:nvPr/>
        </p:nvSpPr>
        <p:spPr>
          <a:xfrm>
            <a:off x="1842979" y="2136304"/>
            <a:ext cx="5387045" cy="369332"/>
          </a:xfrm>
          <a:prstGeom prst="rect">
            <a:avLst/>
          </a:prstGeom>
        </p:spPr>
        <p:txBody>
          <a:bodyPr wrap="square">
            <a:spAutoFit/>
          </a:bodyPr>
          <a:lstStyle/>
          <a:p>
            <a:r>
              <a:rPr lang="pl-PL" dirty="0" err="1">
                <a:latin typeface="Arial" panose="020B0604020202020204" pitchFamily="34" charset="0"/>
                <a:cs typeface="Arial" panose="020B0604020202020204" pitchFamily="34" charset="0"/>
              </a:rPr>
              <a:t>https</a:t>
            </a:r>
            <a:r>
              <a:rPr lang="pl-PL" dirty="0">
                <a:latin typeface="Arial" panose="020B0604020202020204" pitchFamily="34" charset="0"/>
                <a:cs typeface="Arial" panose="020B0604020202020204" pitchFamily="34" charset="0"/>
              </a:rPr>
              <a:t>://</a:t>
            </a:r>
            <a:r>
              <a:rPr lang="pl-PL" dirty="0" err="1">
                <a:latin typeface="Arial" panose="020B0604020202020204" pitchFamily="34" charset="0"/>
                <a:cs typeface="Arial" panose="020B0604020202020204" pitchFamily="34" charset="0"/>
              </a:rPr>
              <a:t>www.youtube.com</a:t>
            </a:r>
            <a:r>
              <a:rPr lang="pl-PL" dirty="0">
                <a:latin typeface="Arial" panose="020B0604020202020204" pitchFamily="34" charset="0"/>
                <a:cs typeface="Arial" panose="020B0604020202020204" pitchFamily="34" charset="0"/>
              </a:rPr>
              <a:t>/</a:t>
            </a:r>
            <a:r>
              <a:rPr lang="pl-PL" dirty="0" err="1">
                <a:latin typeface="Arial" panose="020B0604020202020204" pitchFamily="34" charset="0"/>
                <a:cs typeface="Arial" panose="020B0604020202020204" pitchFamily="34" charset="0"/>
              </a:rPr>
              <a:t>watch?v</a:t>
            </a:r>
            <a:r>
              <a:rPr lang="pl-PL" dirty="0">
                <a:latin typeface="Arial" panose="020B0604020202020204" pitchFamily="34" charset="0"/>
                <a:cs typeface="Arial" panose="020B0604020202020204" pitchFamily="34" charset="0"/>
              </a:rPr>
              <a:t>=x8xow_R0YRI</a:t>
            </a:r>
            <a:endParaRPr lang="en-US"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2522" y="2887640"/>
            <a:ext cx="2217511" cy="3324604"/>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5396" y="3284112"/>
            <a:ext cx="3375547" cy="2531660"/>
          </a:xfrm>
          <a:prstGeom prst="rect">
            <a:avLst/>
          </a:prstGeom>
        </p:spPr>
      </p:pic>
    </p:spTree>
    <p:extLst>
      <p:ext uri="{BB962C8B-B14F-4D97-AF65-F5344CB8AC3E}">
        <p14:creationId xmlns:p14="http://schemas.microsoft.com/office/powerpoint/2010/main" val="29383115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Box 9"/>
          <p:cNvSpPr txBox="1"/>
          <p:nvPr/>
        </p:nvSpPr>
        <p:spPr>
          <a:xfrm>
            <a:off x="0" y="274476"/>
            <a:ext cx="9144000" cy="369332"/>
          </a:xfrm>
          <a:prstGeom prst="rect">
            <a:avLst/>
          </a:prstGeom>
          <a:noFill/>
        </p:spPr>
        <p:txBody>
          <a:bodyPr wrap="square" rtlCol="0">
            <a:spAutoFit/>
          </a:bodyPr>
          <a:lstStyle/>
          <a:p>
            <a:pPr algn="ctr"/>
            <a:r>
              <a:rPr lang="en-US" dirty="0" smtClean="0">
                <a:latin typeface="Arial" panose="020B0604020202020204" pitchFamily="34" charset="0"/>
                <a:cs typeface="Arial" panose="020B0604020202020204" pitchFamily="34" charset="0"/>
              </a:rPr>
              <a:t>Record the stages of building your turbine here and evaluate your final product. </a:t>
            </a:r>
            <a:endParaRPr lang="pl-PL" dirty="0" smtClean="0">
              <a:latin typeface="Arial" panose="020B0604020202020204" pitchFamily="34" charset="0"/>
              <a:cs typeface="Arial" panose="020B0604020202020204" pitchFamily="34" charset="0"/>
            </a:endParaRPr>
          </a:p>
        </p:txBody>
      </p:sp>
      <p:sp>
        <p:nvSpPr>
          <p:cNvPr id="2" name="Rounded Rectangle 1"/>
          <p:cNvSpPr/>
          <p:nvPr/>
        </p:nvSpPr>
        <p:spPr>
          <a:xfrm>
            <a:off x="608572" y="767927"/>
            <a:ext cx="2282782" cy="2059331"/>
          </a:xfrm>
          <a:prstGeom prst="round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046248" y="782560"/>
            <a:ext cx="1407430" cy="369332"/>
          </a:xfrm>
          <a:prstGeom prst="rect">
            <a:avLst/>
          </a:prstGeom>
          <a:noFill/>
        </p:spPr>
        <p:txBody>
          <a:bodyPr wrap="square" rtlCol="0">
            <a:spAutoFit/>
          </a:bodyPr>
          <a:lstStyle/>
          <a:p>
            <a:pPr algn="ctr"/>
            <a:r>
              <a:rPr lang="en-US" b="1" dirty="0" smtClean="0">
                <a:latin typeface="Arial" panose="020B0604020202020204" pitchFamily="34" charset="0"/>
                <a:cs typeface="Arial" panose="020B0604020202020204" pitchFamily="34" charset="0"/>
              </a:rPr>
              <a:t>Stage 1</a:t>
            </a:r>
            <a:endParaRPr lang="pl-PL" b="1" dirty="0" smtClean="0">
              <a:latin typeface="Arial" panose="020B0604020202020204" pitchFamily="34" charset="0"/>
              <a:cs typeface="Arial" panose="020B0604020202020204" pitchFamily="34" charset="0"/>
            </a:endParaRPr>
          </a:p>
        </p:txBody>
      </p:sp>
      <p:sp>
        <p:nvSpPr>
          <p:cNvPr id="11" name="Rounded Rectangle 10"/>
          <p:cNvSpPr/>
          <p:nvPr/>
        </p:nvSpPr>
        <p:spPr>
          <a:xfrm>
            <a:off x="3436446" y="767927"/>
            <a:ext cx="2282782" cy="2059331"/>
          </a:xfrm>
          <a:prstGeom prst="round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3874122" y="782560"/>
            <a:ext cx="1407430" cy="369332"/>
          </a:xfrm>
          <a:prstGeom prst="rect">
            <a:avLst/>
          </a:prstGeom>
          <a:noFill/>
        </p:spPr>
        <p:txBody>
          <a:bodyPr wrap="square" rtlCol="0">
            <a:spAutoFit/>
          </a:bodyPr>
          <a:lstStyle/>
          <a:p>
            <a:pPr algn="ctr"/>
            <a:r>
              <a:rPr lang="en-US" b="1" dirty="0" smtClean="0">
                <a:latin typeface="Arial" panose="020B0604020202020204" pitchFamily="34" charset="0"/>
                <a:cs typeface="Arial" panose="020B0604020202020204" pitchFamily="34" charset="0"/>
              </a:rPr>
              <a:t>Stage 2</a:t>
            </a:r>
            <a:endParaRPr lang="pl-PL" b="1" dirty="0" smtClean="0">
              <a:latin typeface="Arial" panose="020B0604020202020204" pitchFamily="34" charset="0"/>
              <a:cs typeface="Arial" panose="020B0604020202020204" pitchFamily="34" charset="0"/>
            </a:endParaRPr>
          </a:p>
        </p:txBody>
      </p:sp>
      <p:sp>
        <p:nvSpPr>
          <p:cNvPr id="13" name="Rounded Rectangle 12"/>
          <p:cNvSpPr/>
          <p:nvPr/>
        </p:nvSpPr>
        <p:spPr>
          <a:xfrm>
            <a:off x="6201888" y="767927"/>
            <a:ext cx="2282782" cy="2059331"/>
          </a:xfrm>
          <a:prstGeom prst="round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6639564" y="782560"/>
            <a:ext cx="1407430"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Stage </a:t>
            </a:r>
            <a:r>
              <a:rPr lang="en-US" b="1" dirty="0" smtClean="0">
                <a:latin typeface="Arial" panose="020B0604020202020204" pitchFamily="34" charset="0"/>
                <a:cs typeface="Arial" panose="020B0604020202020204" pitchFamily="34" charset="0"/>
              </a:rPr>
              <a:t>3</a:t>
            </a:r>
            <a:endParaRPr lang="pl-PL" b="1" dirty="0" smtClean="0">
              <a:latin typeface="Arial" panose="020B0604020202020204" pitchFamily="34" charset="0"/>
              <a:cs typeface="Arial" panose="020B0604020202020204" pitchFamily="34" charset="0"/>
            </a:endParaRPr>
          </a:p>
        </p:txBody>
      </p:sp>
      <p:sp>
        <p:nvSpPr>
          <p:cNvPr id="15" name="Rounded Rectangle 14"/>
          <p:cNvSpPr/>
          <p:nvPr/>
        </p:nvSpPr>
        <p:spPr>
          <a:xfrm>
            <a:off x="608572" y="2968464"/>
            <a:ext cx="2282782" cy="2059331"/>
          </a:xfrm>
          <a:prstGeom prst="round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021539" y="2988478"/>
            <a:ext cx="1407430"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Stage </a:t>
            </a:r>
            <a:r>
              <a:rPr lang="en-US" b="1" dirty="0" smtClean="0">
                <a:latin typeface="Arial" panose="020B0604020202020204" pitchFamily="34" charset="0"/>
                <a:cs typeface="Arial" panose="020B0604020202020204" pitchFamily="34" charset="0"/>
              </a:rPr>
              <a:t>4</a:t>
            </a:r>
            <a:endParaRPr lang="pl-PL" b="1" dirty="0" smtClean="0">
              <a:latin typeface="Arial" panose="020B0604020202020204" pitchFamily="34" charset="0"/>
              <a:cs typeface="Arial" panose="020B0604020202020204" pitchFamily="34" charset="0"/>
            </a:endParaRPr>
          </a:p>
        </p:txBody>
      </p:sp>
      <p:sp>
        <p:nvSpPr>
          <p:cNvPr id="17" name="Rounded Rectangle 16"/>
          <p:cNvSpPr/>
          <p:nvPr/>
        </p:nvSpPr>
        <p:spPr>
          <a:xfrm>
            <a:off x="3436446" y="2968464"/>
            <a:ext cx="2282782" cy="2059331"/>
          </a:xfrm>
          <a:prstGeom prst="round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3874122" y="2988478"/>
            <a:ext cx="1407430"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Stage </a:t>
            </a:r>
            <a:r>
              <a:rPr lang="en-US" b="1" dirty="0" smtClean="0">
                <a:latin typeface="Arial" panose="020B0604020202020204" pitchFamily="34" charset="0"/>
                <a:cs typeface="Arial" panose="020B0604020202020204" pitchFamily="34" charset="0"/>
              </a:rPr>
              <a:t>5</a:t>
            </a:r>
            <a:endParaRPr lang="pl-PL" b="1" dirty="0" smtClean="0">
              <a:latin typeface="Arial" panose="020B0604020202020204" pitchFamily="34" charset="0"/>
              <a:cs typeface="Arial" panose="020B0604020202020204" pitchFamily="34" charset="0"/>
            </a:endParaRPr>
          </a:p>
        </p:txBody>
      </p:sp>
      <p:sp>
        <p:nvSpPr>
          <p:cNvPr id="19" name="Rounded Rectangle 18"/>
          <p:cNvSpPr/>
          <p:nvPr/>
        </p:nvSpPr>
        <p:spPr>
          <a:xfrm>
            <a:off x="6201888" y="2968464"/>
            <a:ext cx="2282782" cy="2059331"/>
          </a:xfrm>
          <a:prstGeom prst="round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6639564" y="2988478"/>
            <a:ext cx="1407430"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Stage </a:t>
            </a:r>
            <a:r>
              <a:rPr lang="en-US" b="1" dirty="0" smtClean="0">
                <a:latin typeface="Arial" panose="020B0604020202020204" pitchFamily="34" charset="0"/>
                <a:cs typeface="Arial" panose="020B0604020202020204" pitchFamily="34" charset="0"/>
              </a:rPr>
              <a:t>6</a:t>
            </a:r>
            <a:endParaRPr lang="pl-PL" b="1" dirty="0" smtClean="0">
              <a:latin typeface="Arial" panose="020B0604020202020204" pitchFamily="34" charset="0"/>
              <a:cs typeface="Arial" panose="020B0604020202020204" pitchFamily="34" charset="0"/>
            </a:endParaRPr>
          </a:p>
        </p:txBody>
      </p:sp>
      <p:sp>
        <p:nvSpPr>
          <p:cNvPr id="21" name="Rounded Rectangle 20"/>
          <p:cNvSpPr/>
          <p:nvPr/>
        </p:nvSpPr>
        <p:spPr>
          <a:xfrm>
            <a:off x="608572" y="5182649"/>
            <a:ext cx="7933812" cy="1424369"/>
          </a:xfrm>
          <a:prstGeom prst="round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653840" y="5182649"/>
            <a:ext cx="2100204" cy="369332"/>
          </a:xfrm>
          <a:prstGeom prst="rect">
            <a:avLst/>
          </a:prstGeom>
          <a:noFill/>
        </p:spPr>
        <p:txBody>
          <a:bodyPr wrap="square" rtlCol="0">
            <a:spAutoFit/>
          </a:bodyPr>
          <a:lstStyle/>
          <a:p>
            <a:pPr algn="ctr"/>
            <a:r>
              <a:rPr lang="en-GB" b="1" dirty="0" smtClean="0">
                <a:latin typeface="Arial" panose="020B0604020202020204" pitchFamily="34" charset="0"/>
                <a:cs typeface="Arial" panose="020B0604020202020204" pitchFamily="34" charset="0"/>
              </a:rPr>
              <a:t>Evaluate</a:t>
            </a:r>
            <a:endParaRPr lang="pl-PL" b="1"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88407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awe_dfs\users_staff\SFS3\R.H.Meara\Documents\Water-Cycle-Art2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577" y="1590595"/>
            <a:ext cx="8541773" cy="437096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0" y="171184"/>
            <a:ext cx="9144000" cy="646331"/>
          </a:xfrm>
          <a:prstGeom prst="rect">
            <a:avLst/>
          </a:prstGeom>
          <a:noFill/>
        </p:spPr>
        <p:txBody>
          <a:bodyPr wrap="square" lIns="91440" tIns="45720" rIns="91440" bIns="45720">
            <a:spAutoFit/>
          </a:bodyPr>
          <a:lstStyle/>
          <a:p>
            <a:pPr algn="ctr"/>
            <a:r>
              <a:rPr lang="en-US" sz="3600" b="1" dirty="0" smtClean="0">
                <a:ln w="10541" cmpd="sng">
                  <a:noFill/>
                  <a:prstDash val="solid"/>
                </a:ln>
                <a:solidFill>
                  <a:schemeClr val="bg1"/>
                </a:solidFill>
                <a:latin typeface="Arial" panose="020B0604020202020204" pitchFamily="34" charset="0"/>
                <a:cs typeface="Arial" panose="020B0604020202020204" pitchFamily="34" charset="0"/>
              </a:rPr>
              <a:t>The Water Cycle</a:t>
            </a:r>
            <a:endParaRPr lang="en-US" sz="3600" b="1" dirty="0">
              <a:ln w="10541" cmpd="sng">
                <a:noFill/>
                <a:prstDash val="solid"/>
              </a:ln>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9396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59017" y="1376955"/>
            <a:ext cx="7907108" cy="1569660"/>
          </a:xfrm>
          <a:prstGeom prst="rect">
            <a:avLst/>
          </a:prstGeom>
          <a:noFill/>
        </p:spPr>
        <p:txBody>
          <a:bodyPr wrap="square" rtlCol="0">
            <a:spAutoFit/>
          </a:bodyPr>
          <a:lstStyle/>
          <a:p>
            <a:r>
              <a:rPr lang="en-US" sz="2400" dirty="0" smtClean="0">
                <a:latin typeface="Arial" panose="020B0604020202020204" pitchFamily="34" charset="0"/>
                <a:cs typeface="Arial" panose="020B0604020202020204" pitchFamily="34" charset="0"/>
              </a:rPr>
              <a:t>People have used water energy for over 2,000 years from when the Ancient Greeks and Romans used water wheels in mills to grind wheat into flour. About 200 years ago, there were 30,000 water mills in the UK.</a:t>
            </a:r>
            <a:endParaRPr lang="en-US" sz="2400" dirty="0">
              <a:latin typeface="Arial" panose="020B0604020202020204" pitchFamily="34" charset="0"/>
              <a:cs typeface="Arial" panose="020B0604020202020204" pitchFamily="34" charset="0"/>
            </a:endParaRPr>
          </a:p>
        </p:txBody>
      </p:sp>
      <p:sp>
        <p:nvSpPr>
          <p:cNvPr id="8" name="Rectangle 7"/>
          <p:cNvSpPr/>
          <p:nvPr/>
        </p:nvSpPr>
        <p:spPr>
          <a:xfrm>
            <a:off x="0" y="171184"/>
            <a:ext cx="9144000" cy="646331"/>
          </a:xfrm>
          <a:prstGeom prst="rect">
            <a:avLst/>
          </a:prstGeom>
          <a:noFill/>
        </p:spPr>
        <p:txBody>
          <a:bodyPr wrap="square" lIns="91440" tIns="45720" rIns="91440" bIns="45720">
            <a:spAutoFit/>
          </a:bodyPr>
          <a:lstStyle/>
          <a:p>
            <a:pPr algn="ctr"/>
            <a:r>
              <a:rPr lang="en-US" sz="3600" b="1" dirty="0" smtClean="0">
                <a:ln w="10541" cmpd="sng">
                  <a:noFill/>
                  <a:prstDash val="solid"/>
                </a:ln>
                <a:solidFill>
                  <a:schemeClr val="bg1"/>
                </a:solidFill>
                <a:latin typeface="Arial" panose="020B0604020202020204" pitchFamily="34" charset="0"/>
                <a:cs typeface="Arial" panose="020B0604020202020204" pitchFamily="34" charset="0"/>
              </a:rPr>
              <a:t>History of Water Energy</a:t>
            </a:r>
            <a:endParaRPr lang="en-US" sz="3600" b="1" dirty="0">
              <a:ln w="10541" cmpd="sng">
                <a:noFill/>
                <a:prstDash val="solid"/>
              </a:ln>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0711" y="3251405"/>
            <a:ext cx="2945414" cy="2945414"/>
          </a:xfrm>
          <a:prstGeom prst="rect">
            <a:avLst/>
          </a:prstGeom>
        </p:spPr>
      </p:pic>
      <p:sp>
        <p:nvSpPr>
          <p:cNvPr id="5" name="TextBox 4"/>
          <p:cNvSpPr txBox="1"/>
          <p:nvPr/>
        </p:nvSpPr>
        <p:spPr>
          <a:xfrm>
            <a:off x="459017" y="3084284"/>
            <a:ext cx="4471906" cy="2308324"/>
          </a:xfrm>
          <a:prstGeom prst="rect">
            <a:avLst/>
          </a:prstGeom>
          <a:noFill/>
        </p:spPr>
        <p:txBody>
          <a:bodyPr wrap="square" rtlCol="0">
            <a:spAutoFit/>
          </a:bodyPr>
          <a:lstStyle/>
          <a:p>
            <a:r>
              <a:rPr lang="en-US" sz="2400" dirty="0" smtClean="0">
                <a:latin typeface="Arial" panose="020B0604020202020204" pitchFamily="34" charset="0"/>
                <a:cs typeface="Arial" panose="020B0604020202020204" pitchFamily="34" charset="0"/>
              </a:rPr>
              <a:t>These mills were used to create energy for all sorts of machines. Today we use water energy to create electricity. This is known as hydroelectricity. </a:t>
            </a:r>
          </a:p>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50215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46780" y="1227575"/>
            <a:ext cx="7907108" cy="461665"/>
          </a:xfrm>
          <a:prstGeom prst="rect">
            <a:avLst/>
          </a:prstGeom>
          <a:noFill/>
        </p:spPr>
        <p:txBody>
          <a:bodyPr wrap="square" rtlCol="0">
            <a:spAutoFit/>
          </a:bodyPr>
          <a:lstStyle/>
          <a:p>
            <a:r>
              <a:rPr lang="en-US" sz="2400" b="1" dirty="0" smtClean="0">
                <a:latin typeface="Arial" panose="020B0604020202020204" pitchFamily="34" charset="0"/>
                <a:cs typeface="Arial" panose="020B0604020202020204" pitchFamily="34" charset="0"/>
              </a:rPr>
              <a:t>Investigate examples of water mills in Wales.</a:t>
            </a:r>
          </a:p>
        </p:txBody>
      </p:sp>
      <p:sp>
        <p:nvSpPr>
          <p:cNvPr id="4" name="Rounded Rectangle 3"/>
          <p:cNvSpPr/>
          <p:nvPr/>
        </p:nvSpPr>
        <p:spPr>
          <a:xfrm>
            <a:off x="459017" y="1941635"/>
            <a:ext cx="4089383" cy="4513755"/>
          </a:xfrm>
          <a:prstGeom prst="round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ounded Rectangle 7"/>
          <p:cNvSpPr/>
          <p:nvPr/>
        </p:nvSpPr>
        <p:spPr>
          <a:xfrm>
            <a:off x="4548400" y="1941635"/>
            <a:ext cx="4089383" cy="4513755"/>
          </a:xfrm>
          <a:prstGeom prst="round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p:cNvSpPr txBox="1"/>
          <p:nvPr/>
        </p:nvSpPr>
        <p:spPr>
          <a:xfrm>
            <a:off x="459017" y="2195059"/>
            <a:ext cx="4089383" cy="369332"/>
          </a:xfrm>
          <a:prstGeom prst="rect">
            <a:avLst/>
          </a:prstGeom>
          <a:noFill/>
        </p:spPr>
        <p:txBody>
          <a:bodyPr wrap="square" rtlCol="0">
            <a:spAutoFit/>
          </a:bodyPr>
          <a:lstStyle/>
          <a:p>
            <a:pPr algn="ctr"/>
            <a:r>
              <a:rPr lang="en-US" dirty="0" smtClean="0">
                <a:latin typeface="Arial" panose="020B0604020202020204" pitchFamily="34" charset="0"/>
                <a:cs typeface="Arial" panose="020B0604020202020204" pitchFamily="34" charset="0"/>
              </a:rPr>
              <a:t>Where is / was the mill? </a:t>
            </a:r>
          </a:p>
        </p:txBody>
      </p:sp>
      <p:sp>
        <p:nvSpPr>
          <p:cNvPr id="11" name="TextBox 10"/>
          <p:cNvSpPr txBox="1"/>
          <p:nvPr/>
        </p:nvSpPr>
        <p:spPr>
          <a:xfrm>
            <a:off x="4548400" y="2195058"/>
            <a:ext cx="4089383" cy="369332"/>
          </a:xfrm>
          <a:prstGeom prst="rect">
            <a:avLst/>
          </a:prstGeom>
          <a:noFill/>
        </p:spPr>
        <p:txBody>
          <a:bodyPr wrap="square" rtlCol="0">
            <a:spAutoFit/>
          </a:bodyPr>
          <a:lstStyle/>
          <a:p>
            <a:pPr algn="ctr"/>
            <a:r>
              <a:rPr lang="en-US" dirty="0" smtClean="0">
                <a:latin typeface="Arial" panose="020B0604020202020204" pitchFamily="34" charset="0"/>
                <a:cs typeface="Arial" panose="020B0604020202020204" pitchFamily="34" charset="0"/>
              </a:rPr>
              <a:t>What was the mill used for?</a:t>
            </a:r>
          </a:p>
        </p:txBody>
      </p:sp>
      <p:sp>
        <p:nvSpPr>
          <p:cNvPr id="10" name="Rectangle 9"/>
          <p:cNvSpPr/>
          <p:nvPr/>
        </p:nvSpPr>
        <p:spPr>
          <a:xfrm>
            <a:off x="0" y="171184"/>
            <a:ext cx="9144000" cy="646331"/>
          </a:xfrm>
          <a:prstGeom prst="rect">
            <a:avLst/>
          </a:prstGeom>
          <a:noFill/>
        </p:spPr>
        <p:txBody>
          <a:bodyPr wrap="square" lIns="91440" tIns="45720" rIns="91440" bIns="45720">
            <a:spAutoFit/>
          </a:bodyPr>
          <a:lstStyle/>
          <a:p>
            <a:pPr algn="ctr"/>
            <a:r>
              <a:rPr lang="en-US" sz="3600" b="1" dirty="0" smtClean="0">
                <a:ln w="10541" cmpd="sng">
                  <a:noFill/>
                  <a:prstDash val="solid"/>
                </a:ln>
                <a:solidFill>
                  <a:schemeClr val="bg1"/>
                </a:solidFill>
                <a:latin typeface="Arial" panose="020B0604020202020204" pitchFamily="34" charset="0"/>
                <a:cs typeface="Arial" panose="020B0604020202020204" pitchFamily="34" charset="0"/>
              </a:rPr>
              <a:t>History of Water Energy</a:t>
            </a:r>
            <a:endParaRPr lang="en-US" sz="3600" b="1" dirty="0">
              <a:ln w="10541" cmpd="sng">
                <a:noFill/>
                <a:prstDash val="solid"/>
              </a:ln>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593360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38328" y="1171214"/>
            <a:ext cx="8247888" cy="1077218"/>
          </a:xfrm>
          <a:prstGeom prst="rect">
            <a:avLst/>
          </a:prstGeom>
          <a:noFill/>
        </p:spPr>
        <p:txBody>
          <a:bodyPr wrap="square" rtlCol="0">
            <a:spAutoFit/>
          </a:bodyPr>
          <a:lstStyle/>
          <a:p>
            <a:r>
              <a:rPr lang="en-US" sz="1600" dirty="0" smtClean="0">
                <a:latin typeface="Arial" panose="020B0604020202020204" pitchFamily="34" charset="0"/>
                <a:cs typeface="Arial" panose="020B0604020202020204" pitchFamily="34" charset="0"/>
              </a:rPr>
              <a:t>Water energy, or hydropower stations usually have large dams and water reservoirs. A reservoir is a store for energy, and it’s possible to control the energy produced by controlling how and when the water leaves the reservoir. The process is just like turning a tap on and off! </a:t>
            </a:r>
          </a:p>
        </p:txBody>
      </p:sp>
      <p:sp>
        <p:nvSpPr>
          <p:cNvPr id="8" name="Rectangle 7"/>
          <p:cNvSpPr/>
          <p:nvPr/>
        </p:nvSpPr>
        <p:spPr>
          <a:xfrm>
            <a:off x="0" y="171184"/>
            <a:ext cx="9144000" cy="646331"/>
          </a:xfrm>
          <a:prstGeom prst="rect">
            <a:avLst/>
          </a:prstGeom>
          <a:noFill/>
        </p:spPr>
        <p:txBody>
          <a:bodyPr wrap="square" lIns="91440" tIns="45720" rIns="91440" bIns="45720">
            <a:spAutoFit/>
          </a:bodyPr>
          <a:lstStyle/>
          <a:p>
            <a:pPr algn="ctr"/>
            <a:r>
              <a:rPr lang="en-US" sz="3600" b="1" dirty="0" smtClean="0">
                <a:ln w="10541" cmpd="sng">
                  <a:noFill/>
                  <a:prstDash val="solid"/>
                </a:ln>
                <a:solidFill>
                  <a:schemeClr val="bg1"/>
                </a:solidFill>
                <a:latin typeface="Arial" panose="020B0604020202020204" pitchFamily="34" charset="0"/>
                <a:cs typeface="Arial" panose="020B0604020202020204" pitchFamily="34" charset="0"/>
              </a:rPr>
              <a:t>How does water energy work?</a:t>
            </a:r>
            <a:endParaRPr lang="en-US" sz="3600" b="1" dirty="0">
              <a:ln w="10541" cmpd="sng">
                <a:noFill/>
                <a:prstDash val="solid"/>
              </a:ln>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2321584"/>
            <a:ext cx="6858000" cy="4251959"/>
          </a:xfrm>
          <a:prstGeom prst="rect">
            <a:avLst/>
          </a:prstGeom>
        </p:spPr>
      </p:pic>
    </p:spTree>
    <p:extLst>
      <p:ext uri="{BB962C8B-B14F-4D97-AF65-F5344CB8AC3E}">
        <p14:creationId xmlns:p14="http://schemas.microsoft.com/office/powerpoint/2010/main" val="38188573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6883" y="1225221"/>
            <a:ext cx="8370234" cy="707886"/>
          </a:xfrm>
          <a:prstGeom prst="rect">
            <a:avLst/>
          </a:prstGeom>
          <a:noFill/>
        </p:spPr>
        <p:txBody>
          <a:bodyPr wrap="square" rtlCol="0">
            <a:spAutoFit/>
          </a:bodyPr>
          <a:lstStyle/>
          <a:p>
            <a:r>
              <a:rPr lang="en-US" sz="2000" dirty="0" smtClean="0">
                <a:latin typeface="Arial" panose="020B0604020202020204" pitchFamily="34" charset="0"/>
                <a:cs typeface="Arial" panose="020B0604020202020204" pitchFamily="34" charset="0"/>
              </a:rPr>
              <a:t>A dam is not needed at smaller power stations. Water is diverted from a river and re-directed along a canal to a turbine before re-joining the river. </a:t>
            </a:r>
            <a:endParaRPr lang="en-US" sz="2000" dirty="0">
              <a:latin typeface="Arial" panose="020B0604020202020204" pitchFamily="34" charset="0"/>
              <a:cs typeface="Arial" panose="020B0604020202020204" pitchFamily="34" charset="0"/>
            </a:endParaRPr>
          </a:p>
        </p:txBody>
      </p:sp>
      <p:sp>
        <p:nvSpPr>
          <p:cNvPr id="8" name="Rectangle 7"/>
          <p:cNvSpPr/>
          <p:nvPr/>
        </p:nvSpPr>
        <p:spPr>
          <a:xfrm>
            <a:off x="0" y="171184"/>
            <a:ext cx="9144000" cy="646331"/>
          </a:xfrm>
          <a:prstGeom prst="rect">
            <a:avLst/>
          </a:prstGeom>
          <a:noFill/>
        </p:spPr>
        <p:txBody>
          <a:bodyPr wrap="square" lIns="91440" tIns="45720" rIns="91440" bIns="45720">
            <a:spAutoFit/>
          </a:bodyPr>
          <a:lstStyle/>
          <a:p>
            <a:pPr algn="ctr"/>
            <a:r>
              <a:rPr lang="en-US" sz="3600" b="1" dirty="0" smtClean="0">
                <a:ln w="10541" cmpd="sng">
                  <a:noFill/>
                  <a:prstDash val="solid"/>
                </a:ln>
                <a:solidFill>
                  <a:schemeClr val="bg1"/>
                </a:solidFill>
                <a:latin typeface="Arial" panose="020B0604020202020204" pitchFamily="34" charset="0"/>
                <a:cs typeface="Arial" panose="020B0604020202020204" pitchFamily="34" charset="0"/>
              </a:rPr>
              <a:t>How does water energy work?</a:t>
            </a:r>
            <a:endParaRPr lang="en-US" sz="3600" b="1" dirty="0">
              <a:ln w="10541" cmpd="sng">
                <a:noFill/>
                <a:prstDash val="solid"/>
              </a:ln>
              <a:solidFill>
                <a:schemeClr val="bg1"/>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1946" y="2129554"/>
            <a:ext cx="4960108" cy="4372846"/>
          </a:xfrm>
          <a:prstGeom prst="rect">
            <a:avLst/>
          </a:prstGeom>
        </p:spPr>
      </p:pic>
    </p:spTree>
    <p:extLst>
      <p:ext uri="{BB962C8B-B14F-4D97-AF65-F5344CB8AC3E}">
        <p14:creationId xmlns:p14="http://schemas.microsoft.com/office/powerpoint/2010/main" val="19636640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Callout 1"/>
          <p:cNvSpPr/>
          <p:nvPr/>
        </p:nvSpPr>
        <p:spPr>
          <a:xfrm>
            <a:off x="336613" y="1167082"/>
            <a:ext cx="5140989" cy="1245909"/>
          </a:xfrm>
          <a:prstGeom prst="wedgeEllipseCallout">
            <a:avLst>
              <a:gd name="adj1" fmla="val -51608"/>
              <a:gd name="adj2" fmla="val -4777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Arial" panose="020B0604020202020204" pitchFamily="34" charset="0"/>
                <a:cs typeface="Arial" panose="020B0604020202020204" pitchFamily="34" charset="0"/>
              </a:rPr>
              <a:t>Water energy is a source of renewable energy which means it will never run out. </a:t>
            </a:r>
          </a:p>
        </p:txBody>
      </p:sp>
      <p:sp>
        <p:nvSpPr>
          <p:cNvPr id="9" name="Oval Callout 8"/>
          <p:cNvSpPr/>
          <p:nvPr/>
        </p:nvSpPr>
        <p:spPr>
          <a:xfrm>
            <a:off x="3259626" y="2352934"/>
            <a:ext cx="5109177" cy="1835939"/>
          </a:xfrm>
          <a:prstGeom prst="wedgeEllipseCallout">
            <a:avLst>
              <a:gd name="adj1" fmla="val 58364"/>
              <a:gd name="adj2" fmla="val -2877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latin typeface="Arial" panose="020B0604020202020204" pitchFamily="34" charset="0"/>
                <a:cs typeface="Arial" panose="020B0604020202020204" pitchFamily="34" charset="0"/>
              </a:rPr>
              <a:t>Water energy does not create waste or pollution and so does not impact on the climate. </a:t>
            </a:r>
          </a:p>
          <a:p>
            <a:pPr algn="ctr"/>
            <a:r>
              <a:rPr lang="en-GB" dirty="0" smtClean="0">
                <a:latin typeface="Arial" panose="020B0604020202020204" pitchFamily="34" charset="0"/>
                <a:cs typeface="Arial" panose="020B0604020202020204" pitchFamily="34" charset="0"/>
              </a:rPr>
              <a:t>Water energy stations can last up to 100 years. </a:t>
            </a:r>
            <a:endParaRPr lang="en-GB" dirty="0">
              <a:latin typeface="Arial" panose="020B0604020202020204" pitchFamily="34" charset="0"/>
              <a:cs typeface="Arial" panose="020B0604020202020204" pitchFamily="34" charset="0"/>
            </a:endParaRPr>
          </a:p>
        </p:txBody>
      </p:sp>
      <p:sp>
        <p:nvSpPr>
          <p:cNvPr id="11" name="Oval Callout 10"/>
          <p:cNvSpPr/>
          <p:nvPr/>
        </p:nvSpPr>
        <p:spPr>
          <a:xfrm>
            <a:off x="4437164" y="4369278"/>
            <a:ext cx="4099946" cy="1786122"/>
          </a:xfrm>
          <a:prstGeom prst="wedgeEllipseCallout">
            <a:avLst>
              <a:gd name="adj1" fmla="val 58364"/>
              <a:gd name="adj2" fmla="val -2877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latin typeface="Arial" panose="020B0604020202020204" pitchFamily="34" charset="0"/>
                <a:cs typeface="Arial" panose="020B0604020202020204" pitchFamily="34" charset="0"/>
              </a:rPr>
              <a:t>Water can be stored in reservoirs so that electricity can be produced when it is needed. </a:t>
            </a:r>
            <a:endParaRPr lang="en-GB" dirty="0">
              <a:latin typeface="Arial" panose="020B0604020202020204" pitchFamily="34" charset="0"/>
              <a:cs typeface="Arial" panose="020B0604020202020204" pitchFamily="34" charset="0"/>
            </a:endParaRPr>
          </a:p>
        </p:txBody>
      </p:sp>
      <p:sp>
        <p:nvSpPr>
          <p:cNvPr id="12" name="Oval Callout 11"/>
          <p:cNvSpPr/>
          <p:nvPr/>
        </p:nvSpPr>
        <p:spPr>
          <a:xfrm>
            <a:off x="489618" y="2961453"/>
            <a:ext cx="2770008" cy="1047015"/>
          </a:xfrm>
          <a:prstGeom prst="wedgeEllipseCallout">
            <a:avLst>
              <a:gd name="adj1" fmla="val -46712"/>
              <a:gd name="adj2" fmla="val -813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latin typeface="Arial" panose="020B0604020202020204" pitchFamily="34" charset="0"/>
                <a:cs typeface="Arial" panose="020B0604020202020204" pitchFamily="34" charset="0"/>
              </a:rPr>
              <a:t>Building dams could help to control flooding. </a:t>
            </a:r>
            <a:endParaRPr lang="en-US" dirty="0">
              <a:latin typeface="Arial" panose="020B0604020202020204" pitchFamily="34" charset="0"/>
              <a:cs typeface="Arial" panose="020B0604020202020204" pitchFamily="34" charset="0"/>
            </a:endParaRPr>
          </a:p>
        </p:txBody>
      </p:sp>
      <p:sp>
        <p:nvSpPr>
          <p:cNvPr id="4" name="Cloud Callout 3"/>
          <p:cNvSpPr/>
          <p:nvPr/>
        </p:nvSpPr>
        <p:spPr>
          <a:xfrm>
            <a:off x="336613" y="4008468"/>
            <a:ext cx="4350797" cy="2507742"/>
          </a:xfrm>
          <a:prstGeom prst="cloudCallout">
            <a:avLst>
              <a:gd name="adj1" fmla="val -56012"/>
              <a:gd name="adj2" fmla="val 59439"/>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000000"/>
              </a:solidFill>
              <a:latin typeface="Arial" panose="020B0604020202020204" pitchFamily="34" charset="0"/>
              <a:cs typeface="Arial" panose="020B0604020202020204" pitchFamily="34" charset="0"/>
            </a:endParaRPr>
          </a:p>
          <a:p>
            <a:pPr algn="ctr"/>
            <a:r>
              <a:rPr lang="en-US" dirty="0" smtClean="0">
                <a:solidFill>
                  <a:srgbClr val="000000"/>
                </a:solidFill>
                <a:latin typeface="Arial" panose="020B0604020202020204" pitchFamily="34" charset="0"/>
                <a:cs typeface="Arial" panose="020B0604020202020204" pitchFamily="34" charset="0"/>
              </a:rPr>
              <a:t>Discuss the advantages of water energy with your partner and put them in order to show the best advantage through to the worst advantage. </a:t>
            </a:r>
            <a:endParaRPr lang="en-US" dirty="0">
              <a:solidFill>
                <a:srgbClr val="000000"/>
              </a:solidFill>
              <a:latin typeface="Arial" panose="020B0604020202020204" pitchFamily="34" charset="0"/>
              <a:cs typeface="Arial" panose="020B0604020202020204" pitchFamily="34" charset="0"/>
            </a:endParaRPr>
          </a:p>
        </p:txBody>
      </p:sp>
      <p:sp>
        <p:nvSpPr>
          <p:cNvPr id="10" name="Rectangle 9"/>
          <p:cNvSpPr/>
          <p:nvPr/>
        </p:nvSpPr>
        <p:spPr>
          <a:xfrm>
            <a:off x="0" y="171184"/>
            <a:ext cx="9144000" cy="646331"/>
          </a:xfrm>
          <a:prstGeom prst="rect">
            <a:avLst/>
          </a:prstGeom>
          <a:noFill/>
        </p:spPr>
        <p:txBody>
          <a:bodyPr wrap="square" lIns="91440" tIns="45720" rIns="91440" bIns="45720">
            <a:spAutoFit/>
          </a:bodyPr>
          <a:lstStyle/>
          <a:p>
            <a:pPr algn="ctr"/>
            <a:r>
              <a:rPr lang="en-US" sz="3600" b="1" dirty="0" smtClean="0">
                <a:ln w="10541" cmpd="sng">
                  <a:noFill/>
                  <a:prstDash val="solid"/>
                </a:ln>
                <a:solidFill>
                  <a:schemeClr val="bg1"/>
                </a:solidFill>
                <a:latin typeface="Arial" panose="020B0604020202020204" pitchFamily="34" charset="0"/>
                <a:cs typeface="Arial" panose="020B0604020202020204" pitchFamily="34" charset="0"/>
              </a:rPr>
              <a:t>Advantages of Water Energy</a:t>
            </a:r>
            <a:endParaRPr lang="en-US" sz="3600" b="1" dirty="0">
              <a:ln w="10541" cmpd="sng">
                <a:noFill/>
                <a:prstDash val="solid"/>
              </a:ln>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21240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672275" y="1792796"/>
            <a:ext cx="7873210" cy="1078074"/>
          </a:xfrm>
          <a:prstGeom prst="round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ounded Rectangle 9"/>
          <p:cNvSpPr/>
          <p:nvPr/>
        </p:nvSpPr>
        <p:spPr>
          <a:xfrm>
            <a:off x="672275" y="3029646"/>
            <a:ext cx="7873210" cy="1078074"/>
          </a:xfrm>
          <a:prstGeom prst="roundRect">
            <a:avLst/>
          </a:prstGeom>
          <a:solidFill>
            <a:srgbClr val="B7D0E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p:cNvSpPr/>
          <p:nvPr/>
        </p:nvSpPr>
        <p:spPr>
          <a:xfrm>
            <a:off x="672275" y="4266496"/>
            <a:ext cx="7873210" cy="1078074"/>
          </a:xfrm>
          <a:prstGeom prst="roundRect">
            <a:avLst/>
          </a:prstGeom>
          <a:solidFill>
            <a:srgbClr val="95D1E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ounded Rectangle 13"/>
          <p:cNvSpPr/>
          <p:nvPr/>
        </p:nvSpPr>
        <p:spPr>
          <a:xfrm>
            <a:off x="672275" y="5503346"/>
            <a:ext cx="7873210" cy="1078074"/>
          </a:xfrm>
          <a:prstGeom prst="roundRect">
            <a:avLst/>
          </a:prstGeom>
          <a:solidFill>
            <a:srgbClr val="A3E7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p:cNvSpPr/>
          <p:nvPr/>
        </p:nvSpPr>
        <p:spPr>
          <a:xfrm rot="16200000">
            <a:off x="-2204715" y="4059276"/>
            <a:ext cx="5086977" cy="400110"/>
          </a:xfrm>
          <a:prstGeom prst="rect">
            <a:avLst/>
          </a:prstGeom>
          <a:noFill/>
        </p:spPr>
        <p:txBody>
          <a:bodyPr wrap="square" lIns="91440" tIns="45720" rIns="91440" bIns="45720">
            <a:spAutoFit/>
          </a:bodyPr>
          <a:lstStyle/>
          <a:p>
            <a:pPr algn="ctr"/>
            <a:r>
              <a:rPr lang="en-US" sz="2000" b="1" dirty="0" smtClean="0">
                <a:ln w="10541" cmpd="sng">
                  <a:noFill/>
                  <a:prstDash val="solid"/>
                </a:ln>
                <a:latin typeface="Chalkboard"/>
                <a:cs typeface="Chalkboard"/>
              </a:rPr>
              <a:t>Worst                                             Best </a:t>
            </a:r>
            <a:endParaRPr lang="en-US" sz="2000" b="1" dirty="0">
              <a:ln w="10541" cmpd="sng">
                <a:noFill/>
                <a:prstDash val="solid"/>
              </a:ln>
              <a:latin typeface="Chalkboard"/>
              <a:cs typeface="Chalkboard"/>
            </a:endParaRPr>
          </a:p>
        </p:txBody>
      </p:sp>
      <p:cxnSp>
        <p:nvCxnSpPr>
          <p:cNvPr id="17" name="Straight Connector 16"/>
          <p:cNvCxnSpPr/>
          <p:nvPr/>
        </p:nvCxnSpPr>
        <p:spPr>
          <a:xfrm>
            <a:off x="338773" y="2813595"/>
            <a:ext cx="17164" cy="2588250"/>
          </a:xfrm>
          <a:prstGeom prst="line">
            <a:avLst/>
          </a:prstGeom>
          <a:ln w="57150" cmpd="sng"/>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0" y="171184"/>
            <a:ext cx="9144000" cy="646331"/>
          </a:xfrm>
          <a:prstGeom prst="rect">
            <a:avLst/>
          </a:prstGeom>
          <a:noFill/>
        </p:spPr>
        <p:txBody>
          <a:bodyPr wrap="square" lIns="91440" tIns="45720" rIns="91440" bIns="45720">
            <a:spAutoFit/>
          </a:bodyPr>
          <a:lstStyle/>
          <a:p>
            <a:pPr algn="ctr"/>
            <a:r>
              <a:rPr lang="en-US" sz="3600" b="1" dirty="0" smtClean="0">
                <a:ln w="10541" cmpd="sng">
                  <a:noFill/>
                  <a:prstDash val="solid"/>
                </a:ln>
                <a:solidFill>
                  <a:schemeClr val="bg1"/>
                </a:solidFill>
                <a:latin typeface="Arial" panose="020B0604020202020204" pitchFamily="34" charset="0"/>
                <a:cs typeface="Arial" panose="020B0604020202020204" pitchFamily="34" charset="0"/>
              </a:rPr>
              <a:t>Advantages of Water Energy</a:t>
            </a:r>
            <a:endParaRPr lang="en-US" sz="3600" b="1" dirty="0">
              <a:ln w="10541" cmpd="sng">
                <a:noFill/>
                <a:prstDash val="solid"/>
              </a:ln>
              <a:solidFill>
                <a:schemeClr val="bg1"/>
              </a:solidFill>
              <a:latin typeface="Arial" panose="020B0604020202020204" pitchFamily="34" charset="0"/>
              <a:cs typeface="Arial" panose="020B0604020202020204" pitchFamily="34" charset="0"/>
            </a:endParaRPr>
          </a:p>
        </p:txBody>
      </p:sp>
      <p:sp>
        <p:nvSpPr>
          <p:cNvPr id="2" name="TextBox 1"/>
          <p:cNvSpPr txBox="1"/>
          <p:nvPr/>
        </p:nvSpPr>
        <p:spPr>
          <a:xfrm>
            <a:off x="462540" y="1069511"/>
            <a:ext cx="8292679" cy="646331"/>
          </a:xfrm>
          <a:prstGeom prst="rect">
            <a:avLst/>
          </a:prstGeom>
          <a:noFill/>
        </p:spPr>
        <p:txBody>
          <a:bodyPr wrap="square" rtlCol="0">
            <a:spAutoFit/>
          </a:bodyPr>
          <a:lstStyle/>
          <a:p>
            <a:pPr algn="ctr"/>
            <a:r>
              <a:rPr lang="en-US" dirty="0" smtClean="0">
                <a:solidFill>
                  <a:srgbClr val="000000"/>
                </a:solidFill>
                <a:effectLst>
                  <a:outerShdw blurRad="50800" dist="50800" dir="5400000" algn="ctr" rotWithShape="0">
                    <a:schemeClr val="bg1">
                      <a:alpha val="0"/>
                    </a:schemeClr>
                  </a:outerShdw>
                </a:effectLst>
                <a:latin typeface="Arial" panose="020B0604020202020204" pitchFamily="34" charset="0"/>
                <a:cs typeface="Arial" panose="020B0604020202020204" pitchFamily="34" charset="0"/>
              </a:rPr>
              <a:t>Discuss </a:t>
            </a:r>
            <a:r>
              <a:rPr lang="en-US" dirty="0">
                <a:solidFill>
                  <a:srgbClr val="000000"/>
                </a:solidFill>
                <a:effectLst>
                  <a:outerShdw blurRad="50800" dist="50800" dir="5400000" algn="ctr" rotWithShape="0">
                    <a:schemeClr val="bg1">
                      <a:alpha val="0"/>
                    </a:schemeClr>
                  </a:outerShdw>
                </a:effectLst>
                <a:latin typeface="Arial" panose="020B0604020202020204" pitchFamily="34" charset="0"/>
                <a:cs typeface="Arial" panose="020B0604020202020204" pitchFamily="34" charset="0"/>
              </a:rPr>
              <a:t>the advantages of water energy with your partner and put them in order to show the best advantage through to the worst advantage. </a:t>
            </a:r>
          </a:p>
        </p:txBody>
      </p:sp>
    </p:spTree>
    <p:extLst>
      <p:ext uri="{BB962C8B-B14F-4D97-AF65-F5344CB8AC3E}">
        <p14:creationId xmlns:p14="http://schemas.microsoft.com/office/powerpoint/2010/main" val="30118640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Callout 1"/>
          <p:cNvSpPr/>
          <p:nvPr/>
        </p:nvSpPr>
        <p:spPr>
          <a:xfrm>
            <a:off x="336612" y="1078359"/>
            <a:ext cx="8200499" cy="1643696"/>
          </a:xfrm>
          <a:prstGeom prst="wedgeEllipseCallout">
            <a:avLst>
              <a:gd name="adj1" fmla="val -51608"/>
              <a:gd name="adj2" fmla="val -47771"/>
            </a:avLst>
          </a:prstGeom>
        </p:spPr>
        <p:style>
          <a:lnRef idx="1">
            <a:schemeClr val="accent1"/>
          </a:lnRef>
          <a:fillRef idx="3">
            <a:schemeClr val="accent1"/>
          </a:fillRef>
          <a:effectRef idx="2">
            <a:schemeClr val="accent1"/>
          </a:effectRef>
          <a:fontRef idx="minor">
            <a:schemeClr val="lt1"/>
          </a:fontRef>
        </p:style>
        <p:txBody>
          <a:bodyPr tIns="0" bIns="180000" rtlCol="0" anchor="ctr"/>
          <a:lstStyle/>
          <a:p>
            <a:pPr algn="ctr"/>
            <a:endParaRPr lang="en-GB" sz="1600" dirty="0" smtClean="0">
              <a:effectLst/>
              <a:latin typeface="Arial" panose="020B0604020202020204" pitchFamily="34" charset="0"/>
              <a:cs typeface="Arial" panose="020B0604020202020204" pitchFamily="34" charset="0"/>
            </a:endParaRPr>
          </a:p>
          <a:p>
            <a:pPr algn="ctr"/>
            <a:r>
              <a:rPr lang="en-GB" sz="1600" dirty="0" smtClean="0">
                <a:latin typeface="Arial" panose="020B0604020202020204" pitchFamily="34" charset="0"/>
                <a:cs typeface="Arial" panose="020B0604020202020204" pitchFamily="34" charset="0"/>
              </a:rPr>
              <a:t>Finding an appropriate site for a water power station could be difficult in the UK as all the best locations are already being used. There are, however, plenty of places where small power stations could be developed. </a:t>
            </a:r>
            <a:endParaRPr lang="en-GB" sz="1600" dirty="0">
              <a:latin typeface="Arial" panose="020B0604020202020204" pitchFamily="34" charset="0"/>
              <a:cs typeface="Arial" panose="020B0604020202020204" pitchFamily="34" charset="0"/>
            </a:endParaRPr>
          </a:p>
        </p:txBody>
      </p:sp>
      <p:sp>
        <p:nvSpPr>
          <p:cNvPr id="11" name="Oval Callout 10"/>
          <p:cNvSpPr/>
          <p:nvPr/>
        </p:nvSpPr>
        <p:spPr>
          <a:xfrm>
            <a:off x="3999159" y="4750849"/>
            <a:ext cx="4691561" cy="1853398"/>
          </a:xfrm>
          <a:prstGeom prst="wedgeEllipseCallout">
            <a:avLst>
              <a:gd name="adj1" fmla="val 58364"/>
              <a:gd name="adj2" fmla="val -2877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smtClean="0">
                <a:latin typeface="Arial" panose="020B0604020202020204" pitchFamily="34" charset="0"/>
                <a:cs typeface="Arial" panose="020B0604020202020204" pitchFamily="34" charset="0"/>
              </a:rPr>
              <a:t>Fish</a:t>
            </a:r>
            <a:r>
              <a:rPr lang="cy-GB" sz="1600" dirty="0" smtClean="0">
                <a:latin typeface="Arial" panose="020B0604020202020204" pitchFamily="34" charset="0"/>
                <a:cs typeface="Arial" panose="020B0604020202020204" pitchFamily="34" charset="0"/>
              </a:rPr>
              <a:t> can be </a:t>
            </a:r>
            <a:r>
              <a:rPr lang="en-GB" sz="1600" dirty="0" smtClean="0">
                <a:latin typeface="Arial" panose="020B0604020202020204" pitchFamily="34" charset="0"/>
                <a:cs typeface="Arial" panose="020B0604020202020204" pitchFamily="34" charset="0"/>
              </a:rPr>
              <a:t>affected if they are unable to swim past the power stations. Fish “ladders” are often built to allow fish to continue their journey up and down the river.   </a:t>
            </a:r>
          </a:p>
        </p:txBody>
      </p:sp>
      <p:sp>
        <p:nvSpPr>
          <p:cNvPr id="9" name="Oval Callout 8"/>
          <p:cNvSpPr/>
          <p:nvPr/>
        </p:nvSpPr>
        <p:spPr>
          <a:xfrm>
            <a:off x="784030" y="2796271"/>
            <a:ext cx="7575939" cy="1880361"/>
          </a:xfrm>
          <a:prstGeom prst="wedgeEllipseCallout">
            <a:avLst>
              <a:gd name="adj1" fmla="val 58364"/>
              <a:gd name="adj2" fmla="val -28775"/>
            </a:avLst>
          </a:prstGeom>
        </p:spPr>
        <p:style>
          <a:lnRef idx="1">
            <a:schemeClr val="accent1"/>
          </a:lnRef>
          <a:fillRef idx="3">
            <a:schemeClr val="accent1"/>
          </a:fillRef>
          <a:effectRef idx="2">
            <a:schemeClr val="accent1"/>
          </a:effectRef>
          <a:fontRef idx="minor">
            <a:schemeClr val="lt1"/>
          </a:fontRef>
        </p:style>
        <p:txBody>
          <a:bodyPr bIns="180000" rtlCol="0" anchor="ctr"/>
          <a:lstStyle/>
          <a:p>
            <a:pPr algn="ctr"/>
            <a:endParaRPr lang="cy-GB" sz="1600" dirty="0" smtClean="0">
              <a:latin typeface="Arial" panose="020B0604020202020204" pitchFamily="34" charset="0"/>
              <a:cs typeface="Arial" panose="020B0604020202020204" pitchFamily="34" charset="0"/>
            </a:endParaRPr>
          </a:p>
          <a:p>
            <a:pPr algn="ctr"/>
            <a:r>
              <a:rPr lang="en-GB" sz="1600" dirty="0" smtClean="0">
                <a:latin typeface="Arial" panose="020B0604020202020204" pitchFamily="34" charset="0"/>
                <a:cs typeface="Arial" panose="020B0604020202020204" pitchFamily="34" charset="0"/>
              </a:rPr>
              <a:t>Building large dams to create water reservoirs for large water energy power stations affects the local environment and local people. This means that great care must be taken when choosing locations to ensure the least negative effects possible.</a:t>
            </a:r>
          </a:p>
        </p:txBody>
      </p:sp>
      <p:sp>
        <p:nvSpPr>
          <p:cNvPr id="8" name="Rectangle 7"/>
          <p:cNvSpPr/>
          <p:nvPr/>
        </p:nvSpPr>
        <p:spPr>
          <a:xfrm>
            <a:off x="0" y="171184"/>
            <a:ext cx="9144000" cy="646331"/>
          </a:xfrm>
          <a:prstGeom prst="rect">
            <a:avLst/>
          </a:prstGeom>
          <a:noFill/>
        </p:spPr>
        <p:txBody>
          <a:bodyPr wrap="square" lIns="91440" tIns="45720" rIns="91440" bIns="45720">
            <a:spAutoFit/>
          </a:bodyPr>
          <a:lstStyle/>
          <a:p>
            <a:pPr algn="ctr"/>
            <a:r>
              <a:rPr lang="en-US" sz="3600" b="1" dirty="0" smtClean="0">
                <a:ln w="10541" cmpd="sng">
                  <a:noFill/>
                  <a:prstDash val="solid"/>
                </a:ln>
                <a:solidFill>
                  <a:schemeClr val="bg1"/>
                </a:solidFill>
                <a:latin typeface="Arial" panose="020B0604020202020204" pitchFamily="34" charset="0"/>
                <a:cs typeface="Arial" panose="020B0604020202020204" pitchFamily="34" charset="0"/>
              </a:rPr>
              <a:t>Disadvantages of Water Energy</a:t>
            </a:r>
            <a:endParaRPr lang="en-US" sz="3600" b="1" dirty="0">
              <a:ln w="10541" cmpd="sng">
                <a:noFill/>
                <a:prstDash val="solid"/>
              </a:ln>
              <a:solidFill>
                <a:schemeClr val="bg1"/>
              </a:solidFill>
              <a:latin typeface="Arial" panose="020B0604020202020204" pitchFamily="34" charset="0"/>
              <a:cs typeface="Arial" panose="020B0604020202020204" pitchFamily="34" charset="0"/>
            </a:endParaRPr>
          </a:p>
        </p:txBody>
      </p:sp>
      <p:sp>
        <p:nvSpPr>
          <p:cNvPr id="7" name="TextBox 6"/>
          <p:cNvSpPr txBox="1"/>
          <p:nvPr/>
        </p:nvSpPr>
        <p:spPr>
          <a:xfrm>
            <a:off x="336612" y="4826675"/>
            <a:ext cx="3361931" cy="1754326"/>
          </a:xfrm>
          <a:prstGeom prst="rect">
            <a:avLst/>
          </a:prstGeom>
          <a:noFill/>
        </p:spPr>
        <p:txBody>
          <a:bodyPr wrap="square" rtlCol="0">
            <a:spAutoFit/>
          </a:bodyPr>
          <a:lstStyle/>
          <a:p>
            <a:r>
              <a:rPr lang="en-US" dirty="0">
                <a:solidFill>
                  <a:srgbClr val="000000"/>
                </a:solidFill>
                <a:latin typeface="Arial" panose="020B0604020202020204" pitchFamily="34" charset="0"/>
                <a:cs typeface="Arial" panose="020B0604020202020204" pitchFamily="34" charset="0"/>
              </a:rPr>
              <a:t>Discuss the disadvantages of water energy with your partner and put then in order to show the biggest disadvantage through to the smallest disadvantage. </a:t>
            </a:r>
          </a:p>
        </p:txBody>
      </p:sp>
    </p:spTree>
    <p:extLst>
      <p:ext uri="{BB962C8B-B14F-4D97-AF65-F5344CB8AC3E}">
        <p14:creationId xmlns:p14="http://schemas.microsoft.com/office/powerpoint/2010/main" val="384501303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3011</TotalTime>
  <Words>890</Words>
  <Application>Microsoft Macintosh PowerPoint</Application>
  <PresentationFormat>On-screen Show (4:3)</PresentationFormat>
  <Paragraphs>77</Paragraphs>
  <Slides>18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Calibri</vt:lpstr>
      <vt:lpstr>Chalkboard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Student</dc:creator>
  <cp:lastModifiedBy>Microsoft Office User</cp:lastModifiedBy>
  <cp:revision>105</cp:revision>
  <dcterms:created xsi:type="dcterms:W3CDTF">2015-01-18T14:33:11Z</dcterms:created>
  <dcterms:modified xsi:type="dcterms:W3CDTF">2015-11-26T15:37:40Z</dcterms:modified>
</cp:coreProperties>
</file>